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05" r:id="rId4"/>
    <p:sldId id="259" r:id="rId5"/>
    <p:sldId id="263" r:id="rId6"/>
    <p:sldId id="275" r:id="rId7"/>
    <p:sldId id="262" r:id="rId8"/>
    <p:sldId id="261" r:id="rId9"/>
    <p:sldId id="260" r:id="rId10"/>
    <p:sldId id="266" r:id="rId11"/>
    <p:sldId id="274" r:id="rId12"/>
    <p:sldId id="264" r:id="rId13"/>
    <p:sldId id="265" r:id="rId14"/>
    <p:sldId id="267" r:id="rId15"/>
    <p:sldId id="306" r:id="rId16"/>
    <p:sldId id="270" r:id="rId17"/>
    <p:sldId id="258" r:id="rId18"/>
    <p:sldId id="276" r:id="rId19"/>
    <p:sldId id="307" r:id="rId20"/>
    <p:sldId id="268" r:id="rId21"/>
    <p:sldId id="269" r:id="rId22"/>
    <p:sldId id="271" r:id="rId23"/>
    <p:sldId id="273" r:id="rId24"/>
    <p:sldId id="316" r:id="rId25"/>
    <p:sldId id="277" r:id="rId26"/>
    <p:sldId id="278" r:id="rId27"/>
    <p:sldId id="308" r:id="rId28"/>
    <p:sldId id="281" r:id="rId29"/>
    <p:sldId id="282" r:id="rId30"/>
    <p:sldId id="309" r:id="rId31"/>
    <p:sldId id="284" r:id="rId32"/>
    <p:sldId id="285" r:id="rId33"/>
    <p:sldId id="286" r:id="rId34"/>
    <p:sldId id="310" r:id="rId35"/>
    <p:sldId id="283" r:id="rId36"/>
    <p:sldId id="288" r:id="rId37"/>
    <p:sldId id="287" r:id="rId38"/>
    <p:sldId id="289" r:id="rId39"/>
    <p:sldId id="290" r:id="rId40"/>
    <p:sldId id="291" r:id="rId41"/>
    <p:sldId id="292" r:id="rId42"/>
    <p:sldId id="272" r:id="rId43"/>
    <p:sldId id="311" r:id="rId44"/>
    <p:sldId id="302" r:id="rId45"/>
    <p:sldId id="293" r:id="rId46"/>
    <p:sldId id="294" r:id="rId47"/>
    <p:sldId id="295" r:id="rId48"/>
    <p:sldId id="296" r:id="rId49"/>
    <p:sldId id="297" r:id="rId50"/>
    <p:sldId id="298" r:id="rId51"/>
    <p:sldId id="300" r:id="rId52"/>
    <p:sldId id="299" r:id="rId53"/>
    <p:sldId id="303" r:id="rId54"/>
    <p:sldId id="312" r:id="rId55"/>
    <p:sldId id="313" r:id="rId56"/>
    <p:sldId id="314" r:id="rId57"/>
    <p:sldId id="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1C7FD"/>
    <a:srgbClr val="017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8"/>
    <p:restoredTop sz="94694"/>
  </p:normalViewPr>
  <p:slideViewPr>
    <p:cSldViewPr snapToGrid="0" snapToObjects="1" showGuides="1">
      <p:cViewPr varScale="1">
        <p:scale>
          <a:sx n="100" d="100"/>
          <a:sy n="100" d="100"/>
        </p:scale>
        <p:origin x="256" y="17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A7EA-207C-814C-B528-1A27C919F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A2A0EB2-73E9-CA4A-AE09-5559BC51D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BD2EEAC4-23F1-524A-9420-6F37C39113B1}"/>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87976BD3-8637-6E4E-974E-960E714A353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2649EA9-485D-7D41-9B7B-39AE49E5659C}"/>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166102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7011-C2D8-9144-920B-537C9931475D}"/>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F5C054C-23AB-B24D-9C9D-E4920B3C3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52CB316-0755-634A-A8DC-3D6CFDB6B682}"/>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F18DC1D3-AF4F-564E-A0BB-8EA7F4C68B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C55DFE5-4EDF-5544-ABAD-FF9568CDB0C0}"/>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2754918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41C077-962F-4A42-B3FE-028856FF3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C43ECC9E-F991-8F4D-83AE-7A74E646DF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FE5DAFA-B28D-064D-9858-EC48B74C97ED}"/>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8E02BD47-3233-9740-9CA9-5F900FF12CA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96BBCDA-EABF-A145-90EE-D0F96EF15F7D}"/>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141254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E074-57A8-6545-AB22-757DB9D373F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C78358-FAE1-B548-B334-2D880AE148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659BD8D-CC63-F945-871A-ADAF2E9CB67C}"/>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1D1389F7-AD5A-D940-9343-B270B3E70E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3FDD3CD-FD80-5049-8D3E-80F352BC4013}"/>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140308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1B2D-6BC5-1842-8CA7-54CBD34748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F2DF560-06EF-7343-AC48-2248DBD028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BF6F0-BBF1-6547-B020-CCAB09769B4B}"/>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9856BFA0-B047-5B4D-83E9-98B8A177395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8A81D8A-F385-3249-99C9-3236FCC81ABA}"/>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214804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2CD-E363-7140-AE8B-2F48042F6A6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25B7A25-900E-5E4F-AF85-4FA18BDF2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A6A78C8E-D529-6247-A1B7-022983EE00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0B38E6B5-5896-254C-96A9-16E4E7167D67}"/>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6" name="Footer Placeholder 5">
            <a:extLst>
              <a:ext uri="{FF2B5EF4-FFF2-40B4-BE49-F238E27FC236}">
                <a16:creationId xmlns:a16="http://schemas.microsoft.com/office/drawing/2014/main" id="{FB1FDBFE-72F0-6A4F-8BFB-A8908C6BE23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F5416A3-7282-C64E-97F7-9D9C6F04890B}"/>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296177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38A9-DDC9-4547-A470-9095893A195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71DF0AC-4097-9046-A742-615D63891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4A260B-E391-9149-84AA-F6D46DE07C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7A271F63-4132-2348-9C20-D389602FF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C3B9D3-13C7-E047-BD47-ABD88004A2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F7117697-7902-1542-8B4A-74B61D29DA70}"/>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8" name="Footer Placeholder 7">
            <a:extLst>
              <a:ext uri="{FF2B5EF4-FFF2-40B4-BE49-F238E27FC236}">
                <a16:creationId xmlns:a16="http://schemas.microsoft.com/office/drawing/2014/main" id="{81B0107E-478C-EB42-B362-23DC1A990637}"/>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62CBF75-6FB8-744B-9A59-D6E674C39398}"/>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258188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D519-302E-444D-82F3-6C2811714CE1}"/>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E375A62C-FBB3-FF4B-AA94-5E4C147C03F9}"/>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4" name="Footer Placeholder 3">
            <a:extLst>
              <a:ext uri="{FF2B5EF4-FFF2-40B4-BE49-F238E27FC236}">
                <a16:creationId xmlns:a16="http://schemas.microsoft.com/office/drawing/2014/main" id="{E4902C2D-9CA5-1B4B-9431-B185B27623C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39EC030-2778-9E4B-B34F-51C7D19A32AE}"/>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709038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A46D9-0E47-CD45-AD41-1EEA818E8FD4}"/>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3" name="Footer Placeholder 2">
            <a:extLst>
              <a:ext uri="{FF2B5EF4-FFF2-40B4-BE49-F238E27FC236}">
                <a16:creationId xmlns:a16="http://schemas.microsoft.com/office/drawing/2014/main" id="{F8949554-E2A0-D24E-A54B-8482099EC0C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D0BBB0A7-953D-B646-A568-B6939C54EEF9}"/>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134394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F8CE-CA10-0A43-AEC6-686C0B9D8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18A890E4-8D40-154A-BF65-9229CCAD0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4417BE0D-13F6-D14D-9A07-E9F8E64B7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F8037-BE41-2149-BF6A-0E23E7046386}"/>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6" name="Footer Placeholder 5">
            <a:extLst>
              <a:ext uri="{FF2B5EF4-FFF2-40B4-BE49-F238E27FC236}">
                <a16:creationId xmlns:a16="http://schemas.microsoft.com/office/drawing/2014/main" id="{1C96BE10-72B6-5B4B-8519-44E201F3724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C56AE1C-80FC-8249-A291-87DF67537C7C}"/>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173949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8A3B-95FD-9246-BBD8-5260E39F8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597236D9-D1C9-1D41-A47C-79FD97BF5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4C5DECAC-249A-2D4B-B09D-6BBE90A79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5BE59-5982-464C-A22B-36D83DCC2B5B}"/>
              </a:ext>
            </a:extLst>
          </p:cNvPr>
          <p:cNvSpPr>
            <a:spLocks noGrp="1"/>
          </p:cNvSpPr>
          <p:nvPr>
            <p:ph type="dt" sz="half" idx="10"/>
          </p:nvPr>
        </p:nvSpPr>
        <p:spPr/>
        <p:txBody>
          <a:bodyPr/>
          <a:lstStyle/>
          <a:p>
            <a:fld id="{E5BA3339-D433-D047-A07F-51EBB6E8C064}" type="datetimeFigureOut">
              <a:rPr lang="fr-FR"/>
              <a:t>17/09/2019</a:t>
            </a:fld>
            <a:endParaRPr lang="fr-FR"/>
          </a:p>
        </p:txBody>
      </p:sp>
      <p:sp>
        <p:nvSpPr>
          <p:cNvPr id="6" name="Footer Placeholder 5">
            <a:extLst>
              <a:ext uri="{FF2B5EF4-FFF2-40B4-BE49-F238E27FC236}">
                <a16:creationId xmlns:a16="http://schemas.microsoft.com/office/drawing/2014/main" id="{58600CFE-75AD-764B-B7E3-3095E785360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FA3581E-3FDD-6642-8AE9-9F0C88C71176}"/>
              </a:ext>
            </a:extLst>
          </p:cNvPr>
          <p:cNvSpPr>
            <a:spLocks noGrp="1"/>
          </p:cNvSpPr>
          <p:nvPr>
            <p:ph type="sldNum" sz="quarter" idx="12"/>
          </p:nvPr>
        </p:nvSpPr>
        <p:spPr/>
        <p:txBody>
          <a:bodyPr/>
          <a:lstStyle/>
          <a:p>
            <a:fld id="{11469D40-7C9C-2643-AFF5-DAA567CDEFA4}" type="slidenum">
              <a:rPr lang="fr-FR"/>
              <a:t>‹#›</a:t>
            </a:fld>
            <a:endParaRPr lang="fr-FR"/>
          </a:p>
        </p:txBody>
      </p:sp>
    </p:spTree>
    <p:extLst>
      <p:ext uri="{BB962C8B-B14F-4D97-AF65-F5344CB8AC3E}">
        <p14:creationId xmlns:p14="http://schemas.microsoft.com/office/powerpoint/2010/main" val="888858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0ABAB3-9BEA-AE49-A997-2BB37CB66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3730C56-035D-FA4D-A16E-78F445BAE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D37727A-E4BD-7C4E-95CC-840F8709DF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A3339-D433-D047-A07F-51EBB6E8C064}" type="datetimeFigureOut">
              <a:rPr lang="fr-FR"/>
              <a:t>17/09/2019</a:t>
            </a:fld>
            <a:endParaRPr lang="fr-FR"/>
          </a:p>
        </p:txBody>
      </p:sp>
      <p:sp>
        <p:nvSpPr>
          <p:cNvPr id="5" name="Footer Placeholder 4">
            <a:extLst>
              <a:ext uri="{FF2B5EF4-FFF2-40B4-BE49-F238E27FC236}">
                <a16:creationId xmlns:a16="http://schemas.microsoft.com/office/drawing/2014/main" id="{DC64009F-B22E-2941-8C2B-787E22E9C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E7E14308-E73B-9048-863D-011E3A0530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69D40-7C9C-2643-AFF5-DAA567CDEFA4}" type="slidenum">
              <a:rPr lang="fr-FR"/>
              <a:t>‹#›</a:t>
            </a:fld>
            <a:endParaRPr lang="fr-FR"/>
          </a:p>
        </p:txBody>
      </p:sp>
    </p:spTree>
    <p:extLst>
      <p:ext uri="{BB962C8B-B14F-4D97-AF65-F5344CB8AC3E}">
        <p14:creationId xmlns:p14="http://schemas.microsoft.com/office/powerpoint/2010/main" val="260630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www.quora.com/Can-I-use-Pearsons-correlation-with-categorical-variables"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www.statsmodels.org/stable/endog_exog.html#endog-exog"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stats.stackexchange.com/questions/577/is-there-any-reason-to-prefer-the-aic-or-bic-over-the-other"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blog.algorithmia.com/introduction-to-loss-functions/"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statistique-et-logiciel-r.com/regression-lineaire-simple-quand-les-hypotheses-ne-sont-pas-satisfaites/"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s://projecteuclid.org/euclid.ss/1009213726"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nk_correlation"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hyperlink" Target="https://en.wikipedia.org/wiki/Rank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causal-data-science/if-correlation-doesnt-imply-causation-then-what-does-c74f20d26438"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3E91-E5F0-AE4D-ACE2-45E82819AABA}"/>
              </a:ext>
            </a:extLst>
          </p:cNvPr>
          <p:cNvSpPr>
            <a:spLocks noGrp="1"/>
          </p:cNvSpPr>
          <p:nvPr>
            <p:ph type="ctrTitle"/>
          </p:nvPr>
        </p:nvSpPr>
        <p:spPr/>
        <p:txBody>
          <a:bodyPr>
            <a:normAutofit fontScale="90000"/>
          </a:bodyPr>
          <a:lstStyle/>
          <a:p>
            <a:r>
              <a:rPr lang="fr-FR" dirty="0"/>
              <a:t>Exploration 2 </a:t>
            </a:r>
            <a:br>
              <a:rPr lang="fr-FR" dirty="0"/>
            </a:br>
            <a:r>
              <a:rPr lang="fr-FR" dirty="0"/>
              <a:t>&amp;</a:t>
            </a:r>
            <a:br>
              <a:rPr lang="fr-FR" dirty="0"/>
            </a:br>
            <a:r>
              <a:rPr lang="fr-FR" dirty="0" err="1"/>
              <a:t>Régression</a:t>
            </a:r>
            <a:r>
              <a:rPr lang="fr-FR" dirty="0"/>
              <a:t> linéaire</a:t>
            </a:r>
          </a:p>
        </p:txBody>
      </p:sp>
      <p:sp>
        <p:nvSpPr>
          <p:cNvPr id="3" name="Subtitle 2">
            <a:extLst>
              <a:ext uri="{FF2B5EF4-FFF2-40B4-BE49-F238E27FC236}">
                <a16:creationId xmlns:a16="http://schemas.microsoft.com/office/drawing/2014/main" id="{A088589E-1D5F-A943-847D-AF4A40696509}"/>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502965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38D89-95F7-224A-A975-E588D22B52FE}"/>
              </a:ext>
            </a:extLst>
          </p:cNvPr>
          <p:cNvPicPr>
            <a:picLocks noChangeAspect="1"/>
          </p:cNvPicPr>
          <p:nvPr/>
        </p:nvPicPr>
        <p:blipFill>
          <a:blip r:embed="rId2"/>
          <a:stretch>
            <a:fillRect/>
          </a:stretch>
        </p:blipFill>
        <p:spPr>
          <a:xfrm>
            <a:off x="0" y="1025769"/>
            <a:ext cx="12192000" cy="4806462"/>
          </a:xfrm>
          <a:prstGeom prst="rect">
            <a:avLst/>
          </a:prstGeom>
        </p:spPr>
      </p:pic>
      <p:sp>
        <p:nvSpPr>
          <p:cNvPr id="2" name="Rectangle 1">
            <a:extLst>
              <a:ext uri="{FF2B5EF4-FFF2-40B4-BE49-F238E27FC236}">
                <a16:creationId xmlns:a16="http://schemas.microsoft.com/office/drawing/2014/main" id="{7AE8F297-FA04-C242-AF00-61B195CE2EBD}"/>
              </a:ext>
            </a:extLst>
          </p:cNvPr>
          <p:cNvSpPr/>
          <p:nvPr/>
        </p:nvSpPr>
        <p:spPr>
          <a:xfrm>
            <a:off x="3578820" y="6051542"/>
            <a:ext cx="4906343" cy="369332"/>
          </a:xfrm>
          <a:prstGeom prst="rect">
            <a:avLst/>
          </a:prstGeom>
        </p:spPr>
        <p:txBody>
          <a:bodyPr wrap="none">
            <a:spAutoFit/>
          </a:bodyPr>
          <a:lstStyle/>
          <a:p>
            <a:r>
              <a:rPr lang="en-US">
                <a:hlinkClick r:id="rId3"/>
              </a:rPr>
              <a:t>https://www.tylervigen.com/spurious-correlations</a:t>
            </a:r>
            <a:endParaRPr lang="fr-FR"/>
          </a:p>
        </p:txBody>
      </p:sp>
      <p:sp>
        <p:nvSpPr>
          <p:cNvPr id="5" name="Title 1">
            <a:extLst>
              <a:ext uri="{FF2B5EF4-FFF2-40B4-BE49-F238E27FC236}">
                <a16:creationId xmlns:a16="http://schemas.microsoft.com/office/drawing/2014/main" id="{34C7C961-B58A-9D4F-9466-260CA6CE73A3}"/>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Correlation is not causation</a:t>
            </a:r>
          </a:p>
        </p:txBody>
      </p:sp>
    </p:spTree>
    <p:extLst>
      <p:ext uri="{BB962C8B-B14F-4D97-AF65-F5344CB8AC3E}">
        <p14:creationId xmlns:p14="http://schemas.microsoft.com/office/powerpoint/2010/main" val="44041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497C1-5D05-EB4F-8FFB-5E369A3F7865}"/>
              </a:ext>
            </a:extLst>
          </p:cNvPr>
          <p:cNvSpPr txBox="1"/>
          <p:nvPr/>
        </p:nvSpPr>
        <p:spPr>
          <a:xfrm>
            <a:off x="776555" y="1660907"/>
            <a:ext cx="8141208" cy="923330"/>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fr-FR"/>
              <a:t>Calculer la corrélation pour des variables discretes ?</a:t>
            </a:r>
          </a:p>
          <a:p>
            <a:pPr marL="285750" indent="-285750">
              <a:buFont typeface="Arial" panose="020B0604020202020204" pitchFamily="34" charset="0"/>
              <a:buChar char="•"/>
            </a:pPr>
            <a:r>
              <a:rPr lang="en-US"/>
              <a:t>oui quand les variables sont ordinales (ordonnées)</a:t>
            </a:r>
          </a:p>
          <a:p>
            <a:pPr marL="285750" indent="-285750">
              <a:buFont typeface="Arial" panose="020B0604020202020204" pitchFamily="34" charset="0"/>
              <a:buChar char="•"/>
            </a:pPr>
            <a:r>
              <a:rPr lang="en-US">
                <a:hlinkClick r:id="rId2"/>
              </a:rPr>
              <a:t>https://www.quora.com/Can-I-use-Pearsons-correlation-with-categorical-variables</a:t>
            </a:r>
            <a:endParaRPr lang="en-US"/>
          </a:p>
        </p:txBody>
      </p:sp>
      <p:sp>
        <p:nvSpPr>
          <p:cNvPr id="5" name="Title 1">
            <a:extLst>
              <a:ext uri="{FF2B5EF4-FFF2-40B4-BE49-F238E27FC236}">
                <a16:creationId xmlns:a16="http://schemas.microsoft.com/office/drawing/2014/main" id="{3673FA7B-8F39-DF49-B2CA-C9D380FC30A5}"/>
              </a:ext>
            </a:extLst>
          </p:cNvPr>
          <p:cNvSpPr txBox="1">
            <a:spLocks/>
          </p:cNvSpPr>
          <p:nvPr/>
        </p:nvSpPr>
        <p:spPr>
          <a:xfrm>
            <a:off x="-10274" y="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002060"/>
                </a:solidFill>
              </a:rPr>
              <a:t>Correlation pour des variables discretes?</a:t>
            </a:r>
          </a:p>
        </p:txBody>
      </p:sp>
    </p:spTree>
    <p:extLst>
      <p:ext uri="{BB962C8B-B14F-4D97-AF65-F5344CB8AC3E}">
        <p14:creationId xmlns:p14="http://schemas.microsoft.com/office/powerpoint/2010/main" val="226495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F2C2A-7C5F-EF41-8D15-0F7A11BB16AB}"/>
              </a:ext>
            </a:extLst>
          </p:cNvPr>
          <p:cNvPicPr>
            <a:picLocks noChangeAspect="1"/>
          </p:cNvPicPr>
          <p:nvPr/>
        </p:nvPicPr>
        <p:blipFill>
          <a:blip r:embed="rId2"/>
          <a:stretch>
            <a:fillRect/>
          </a:stretch>
        </p:blipFill>
        <p:spPr>
          <a:xfrm>
            <a:off x="5884925" y="1140432"/>
            <a:ext cx="6307075" cy="4587412"/>
          </a:xfrm>
          <a:prstGeom prst="rect">
            <a:avLst/>
          </a:prstGeom>
        </p:spPr>
      </p:pic>
      <p:sp>
        <p:nvSpPr>
          <p:cNvPr id="3" name="TextBox 2">
            <a:extLst>
              <a:ext uri="{FF2B5EF4-FFF2-40B4-BE49-F238E27FC236}">
                <a16:creationId xmlns:a16="http://schemas.microsoft.com/office/drawing/2014/main" id="{778129D8-7889-554D-BE7B-D9082E538AC4}"/>
              </a:ext>
            </a:extLst>
          </p:cNvPr>
          <p:cNvSpPr txBox="1"/>
          <p:nvPr/>
        </p:nvSpPr>
        <p:spPr>
          <a:xfrm>
            <a:off x="538850" y="1859339"/>
            <a:ext cx="5153034" cy="3139321"/>
          </a:xfrm>
          <a:prstGeom prst="rect">
            <a:avLst/>
          </a:prstGeom>
          <a:noFill/>
          <a:ln w="28575">
            <a:solidFill>
              <a:srgbClr val="0070C0"/>
            </a:solidFill>
          </a:ln>
        </p:spPr>
        <p:txBody>
          <a:bodyPr wrap="square" rtlCol="0">
            <a:spAutoFit/>
          </a:bodyPr>
          <a:lstStyle/>
          <a:p>
            <a:r>
              <a:rPr lang="en-US"/>
              <a:t>4 datasets créés par Francis Anscombe en 1973 pour montrer l'importance de la visualisation des données.</a:t>
            </a:r>
          </a:p>
          <a:p>
            <a:endParaRPr lang="en-US"/>
          </a:p>
          <a:p>
            <a:r>
              <a:rPr lang="en-US"/>
              <a:t>Les 4 datasets sont composés de 2 variables et 11 points:</a:t>
            </a:r>
          </a:p>
          <a:p>
            <a:endParaRPr lang="en-US"/>
          </a:p>
          <a:p>
            <a:pPr marL="285750" indent="-285750">
              <a:buFont typeface="Arial" panose="020B0604020202020204" pitchFamily="34" charset="0"/>
              <a:buChar char="•"/>
            </a:pPr>
            <a:r>
              <a:rPr lang="en-US"/>
              <a:t>meme moyenne et écart type</a:t>
            </a:r>
          </a:p>
          <a:p>
            <a:pPr marL="285750" indent="-285750">
              <a:buFont typeface="Arial" panose="020B0604020202020204" pitchFamily="34" charset="0"/>
              <a:buChar char="•"/>
            </a:pPr>
            <a:r>
              <a:rPr lang="en-US"/>
              <a:t>meme corrélation</a:t>
            </a:r>
          </a:p>
          <a:p>
            <a:pPr marL="285750" indent="-285750">
              <a:buFont typeface="Arial" panose="020B0604020202020204" pitchFamily="34" charset="0"/>
              <a:buChar char="•"/>
            </a:pPr>
            <a:r>
              <a:rPr lang="en-US"/>
              <a:t>meme ligne de régression</a:t>
            </a:r>
          </a:p>
          <a:p>
            <a:endParaRPr lang="fr-FR"/>
          </a:p>
        </p:txBody>
      </p:sp>
      <p:sp>
        <p:nvSpPr>
          <p:cNvPr id="6" name="Title 1">
            <a:extLst>
              <a:ext uri="{FF2B5EF4-FFF2-40B4-BE49-F238E27FC236}">
                <a16:creationId xmlns:a16="http://schemas.microsoft.com/office/drawing/2014/main" id="{B4E7736A-60BA-EC42-9DE6-6717BC997DAF}"/>
              </a:ext>
            </a:extLst>
          </p:cNvPr>
          <p:cNvSpPr txBox="1">
            <a:spLocks/>
          </p:cNvSpPr>
          <p:nvPr/>
        </p:nvSpPr>
        <p:spPr>
          <a:xfrm>
            <a:off x="-10274" y="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rgbClr val="002060"/>
                </a:solidFill>
              </a:rPr>
              <a:t>Anscombe Quartet</a:t>
            </a:r>
          </a:p>
        </p:txBody>
      </p:sp>
    </p:spTree>
    <p:extLst>
      <p:ext uri="{BB962C8B-B14F-4D97-AF65-F5344CB8AC3E}">
        <p14:creationId xmlns:p14="http://schemas.microsoft.com/office/powerpoint/2010/main" val="1405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B32B55-119C-9B41-BCBB-682B475E66AA}"/>
              </a:ext>
            </a:extLst>
          </p:cNvPr>
          <p:cNvSpPr txBox="1"/>
          <p:nvPr/>
        </p:nvSpPr>
        <p:spPr>
          <a:xfrm>
            <a:off x="493160" y="1187841"/>
            <a:ext cx="8431475" cy="1938992"/>
          </a:xfrm>
          <a:prstGeom prst="rect">
            <a:avLst/>
          </a:prstGeom>
          <a:noFill/>
          <a:ln w="19050">
            <a:solidFill>
              <a:srgbClr val="0070C0"/>
            </a:solidFill>
          </a:ln>
        </p:spPr>
        <p:txBody>
          <a:bodyPr wrap="none" rtlCol="0">
            <a:spAutoFit/>
          </a:bodyPr>
          <a:lstStyle/>
          <a:p>
            <a:r>
              <a:rPr lang="fr-FR" sz="2400"/>
              <a:t>Dans un notebook, chargez le dataset </a:t>
            </a:r>
            <a:r>
              <a:rPr lang="en-US" sz="2400">
                <a:latin typeface="Courier New" panose="02070309020205020404" pitchFamily="49" charset="0"/>
                <a:cs typeface="Courier New" panose="02070309020205020404" pitchFamily="49" charset="0"/>
              </a:rPr>
              <a:t>DatasaurusDozen.csv</a:t>
            </a:r>
            <a:endParaRPr lang="fr-FR" sz="240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fr-FR" sz="2400"/>
              <a:t>plot les 12 datasets avec </a:t>
            </a:r>
            <a:r>
              <a:rPr lang="fr-FR" sz="2400">
                <a:cs typeface="Courier New" panose="02070309020205020404" pitchFamily="49" charset="0"/>
              </a:rPr>
              <a:t>plt.scatter()</a:t>
            </a:r>
          </a:p>
          <a:p>
            <a:pPr marL="285750" indent="-285750">
              <a:buFont typeface="Arial" panose="020B0604020202020204" pitchFamily="34" charset="0"/>
              <a:buChar char="•"/>
            </a:pPr>
            <a:r>
              <a:rPr lang="fr-FR" sz="2400"/>
              <a:t>calculer la correlation x,y pour chaque dataset</a:t>
            </a:r>
          </a:p>
          <a:p>
            <a:pPr marL="285750" indent="-285750">
              <a:buFont typeface="Arial" panose="020B0604020202020204" pitchFamily="34" charset="0"/>
              <a:buChar char="•"/>
            </a:pPr>
            <a:r>
              <a:rPr lang="fr-FR" sz="2400"/>
              <a:t>calculer la mean et variance des variables x et y</a:t>
            </a:r>
          </a:p>
          <a:p>
            <a:pPr marL="285750" indent="-285750">
              <a:buFont typeface="Arial" panose="020B0604020202020204" pitchFamily="34" charset="0"/>
              <a:buChar char="•"/>
            </a:pPr>
            <a:r>
              <a:rPr lang="fr-FR" sz="2400"/>
              <a:t>calculer la ligne de régression avec </a:t>
            </a:r>
            <a:r>
              <a:rPr lang="fr-FR" sz="2400">
                <a:cs typeface="Courier New" panose="02070309020205020404" pitchFamily="49" charset="0"/>
              </a:rPr>
              <a:t>np.polyfit()</a:t>
            </a:r>
          </a:p>
        </p:txBody>
      </p:sp>
      <p:sp>
        <p:nvSpPr>
          <p:cNvPr id="6" name="Title 1">
            <a:extLst>
              <a:ext uri="{FF2B5EF4-FFF2-40B4-BE49-F238E27FC236}">
                <a16:creationId xmlns:a16="http://schemas.microsoft.com/office/drawing/2014/main" id="{7F87C40C-5844-1E4B-93AA-170B253BF8C7}"/>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A vous: anscombe et datasaurus</a:t>
            </a:r>
          </a:p>
        </p:txBody>
      </p:sp>
    </p:spTree>
    <p:extLst>
      <p:ext uri="{BB962C8B-B14F-4D97-AF65-F5344CB8AC3E}">
        <p14:creationId xmlns:p14="http://schemas.microsoft.com/office/powerpoint/2010/main" val="128292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F65D-66AB-B847-A765-6867A3C52DC6}"/>
              </a:ext>
            </a:extLst>
          </p:cNvPr>
          <p:cNvSpPr>
            <a:spLocks noGrp="1"/>
          </p:cNvSpPr>
          <p:nvPr>
            <p:ph type="title"/>
          </p:nvPr>
        </p:nvSpPr>
        <p:spPr/>
        <p:txBody>
          <a:bodyPr/>
          <a:lstStyle/>
          <a:p>
            <a:r>
              <a:rPr lang="fr-FR"/>
              <a:t>Régression Linéaire</a:t>
            </a:r>
          </a:p>
        </p:txBody>
      </p:sp>
      <p:sp>
        <p:nvSpPr>
          <p:cNvPr id="3" name="Text Placeholder 2">
            <a:extLst>
              <a:ext uri="{FF2B5EF4-FFF2-40B4-BE49-F238E27FC236}">
                <a16:creationId xmlns:a16="http://schemas.microsoft.com/office/drawing/2014/main" id="{020CA310-A889-F94E-B519-3317AC1E72A2}"/>
              </a:ext>
            </a:extLst>
          </p:cNvPr>
          <p:cNvSpPr>
            <a:spLocks noGrp="1"/>
          </p:cNvSpPr>
          <p:nvPr>
            <p:ph type="body" idx="1"/>
          </p:nvPr>
        </p:nvSpPr>
        <p:spPr/>
        <p:txBody>
          <a:bodyPr/>
          <a:lstStyle/>
          <a:p>
            <a:endParaRPr lang="fr-FR"/>
          </a:p>
        </p:txBody>
      </p:sp>
      <p:pic>
        <p:nvPicPr>
          <p:cNvPr id="5" name="Picture 4">
            <a:extLst>
              <a:ext uri="{FF2B5EF4-FFF2-40B4-BE49-F238E27FC236}">
                <a16:creationId xmlns:a16="http://schemas.microsoft.com/office/drawing/2014/main" id="{E111A967-CA01-E444-B235-3382CA7A414F}"/>
              </a:ext>
            </a:extLst>
          </p:cNvPr>
          <p:cNvPicPr>
            <a:picLocks noChangeAspect="1"/>
          </p:cNvPicPr>
          <p:nvPr/>
        </p:nvPicPr>
        <p:blipFill>
          <a:blip r:embed="rId2"/>
          <a:stretch>
            <a:fillRect/>
          </a:stretch>
        </p:blipFill>
        <p:spPr>
          <a:xfrm>
            <a:off x="4023360" y="1228281"/>
            <a:ext cx="4474464" cy="4474464"/>
          </a:xfrm>
          <a:prstGeom prst="rect">
            <a:avLst/>
          </a:prstGeom>
        </p:spPr>
      </p:pic>
    </p:spTree>
    <p:extLst>
      <p:ext uri="{BB962C8B-B14F-4D97-AF65-F5344CB8AC3E}">
        <p14:creationId xmlns:p14="http://schemas.microsoft.com/office/powerpoint/2010/main" val="36327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6951-0E26-C847-B7B0-634BA5B894C0}"/>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Advertising dataset</a:t>
            </a:r>
          </a:p>
        </p:txBody>
      </p:sp>
      <p:pic>
        <p:nvPicPr>
          <p:cNvPr id="4" name="Picture 3">
            <a:extLst>
              <a:ext uri="{FF2B5EF4-FFF2-40B4-BE49-F238E27FC236}">
                <a16:creationId xmlns:a16="http://schemas.microsoft.com/office/drawing/2014/main" id="{417386DA-4149-5945-9E94-BE31D68AFEAB}"/>
              </a:ext>
            </a:extLst>
          </p:cNvPr>
          <p:cNvPicPr>
            <a:picLocks noChangeAspect="1"/>
          </p:cNvPicPr>
          <p:nvPr/>
        </p:nvPicPr>
        <p:blipFill>
          <a:blip r:embed="rId2"/>
          <a:stretch>
            <a:fillRect/>
          </a:stretch>
        </p:blipFill>
        <p:spPr>
          <a:xfrm>
            <a:off x="4350898" y="3424047"/>
            <a:ext cx="7722484" cy="3338322"/>
          </a:xfrm>
          <a:prstGeom prst="rect">
            <a:avLst/>
          </a:prstGeom>
        </p:spPr>
      </p:pic>
      <p:pic>
        <p:nvPicPr>
          <p:cNvPr id="6" name="Picture 5">
            <a:extLst>
              <a:ext uri="{FF2B5EF4-FFF2-40B4-BE49-F238E27FC236}">
                <a16:creationId xmlns:a16="http://schemas.microsoft.com/office/drawing/2014/main" id="{842CD647-1E10-AB4D-A5AB-BAC4E12FF030}"/>
              </a:ext>
            </a:extLst>
          </p:cNvPr>
          <p:cNvPicPr>
            <a:picLocks noChangeAspect="1"/>
          </p:cNvPicPr>
          <p:nvPr/>
        </p:nvPicPr>
        <p:blipFill>
          <a:blip r:embed="rId3"/>
          <a:stretch>
            <a:fillRect/>
          </a:stretch>
        </p:blipFill>
        <p:spPr>
          <a:xfrm>
            <a:off x="521208" y="3683000"/>
            <a:ext cx="3670300" cy="2692400"/>
          </a:xfrm>
          <a:prstGeom prst="rect">
            <a:avLst/>
          </a:prstGeom>
        </p:spPr>
      </p:pic>
      <p:pic>
        <p:nvPicPr>
          <p:cNvPr id="8" name="Picture 7">
            <a:extLst>
              <a:ext uri="{FF2B5EF4-FFF2-40B4-BE49-F238E27FC236}">
                <a16:creationId xmlns:a16="http://schemas.microsoft.com/office/drawing/2014/main" id="{3A47F653-3BFD-A645-90AE-BB8ECCCF806B}"/>
              </a:ext>
            </a:extLst>
          </p:cNvPr>
          <p:cNvPicPr>
            <a:picLocks noChangeAspect="1"/>
          </p:cNvPicPr>
          <p:nvPr/>
        </p:nvPicPr>
        <p:blipFill>
          <a:blip r:embed="rId4"/>
          <a:stretch>
            <a:fillRect/>
          </a:stretch>
        </p:blipFill>
        <p:spPr>
          <a:xfrm>
            <a:off x="8065008" y="754476"/>
            <a:ext cx="1917192" cy="2556256"/>
          </a:xfrm>
          <a:prstGeom prst="rect">
            <a:avLst/>
          </a:prstGeom>
        </p:spPr>
      </p:pic>
      <p:sp>
        <p:nvSpPr>
          <p:cNvPr id="9" name="TextBox 8">
            <a:extLst>
              <a:ext uri="{FF2B5EF4-FFF2-40B4-BE49-F238E27FC236}">
                <a16:creationId xmlns:a16="http://schemas.microsoft.com/office/drawing/2014/main" id="{BB6B891B-3A54-9A49-9177-B6DC4D413ADF}"/>
              </a:ext>
            </a:extLst>
          </p:cNvPr>
          <p:cNvSpPr txBox="1"/>
          <p:nvPr/>
        </p:nvSpPr>
        <p:spPr>
          <a:xfrm>
            <a:off x="521208" y="1472184"/>
            <a:ext cx="4068293" cy="923330"/>
          </a:xfrm>
          <a:prstGeom prst="rect">
            <a:avLst/>
          </a:prstGeom>
          <a:noFill/>
        </p:spPr>
        <p:txBody>
          <a:bodyPr wrap="none" rtlCol="0">
            <a:spAutoFit/>
          </a:bodyPr>
          <a:lstStyle/>
          <a:p>
            <a:pPr marL="285750" indent="-285750">
              <a:buFont typeface="Arial" panose="020B0604020202020204" pitchFamily="34" charset="0"/>
              <a:buChar char="•"/>
            </a:pPr>
            <a:r>
              <a:rPr lang="fr-FR"/>
              <a:t>200 échantillons</a:t>
            </a:r>
          </a:p>
          <a:p>
            <a:pPr marL="285750" indent="-285750">
              <a:buFont typeface="Arial" panose="020B0604020202020204" pitchFamily="34" charset="0"/>
              <a:buChar char="•"/>
            </a:pPr>
            <a:r>
              <a:rPr lang="fr-FR"/>
              <a:t>3 prédicteurs: Radio, Newspaper et TV</a:t>
            </a:r>
          </a:p>
          <a:p>
            <a:pPr marL="285750" indent="-285750">
              <a:buFont typeface="Arial" panose="020B0604020202020204" pitchFamily="34" charset="0"/>
              <a:buChar char="•"/>
            </a:pPr>
            <a:r>
              <a:rPr lang="fr-FR"/>
              <a:t>une cible: Sales</a:t>
            </a:r>
          </a:p>
        </p:txBody>
      </p:sp>
    </p:spTree>
    <p:extLst>
      <p:ext uri="{BB962C8B-B14F-4D97-AF65-F5344CB8AC3E}">
        <p14:creationId xmlns:p14="http://schemas.microsoft.com/office/powerpoint/2010/main" val="14506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AC58-5481-FF4C-B968-0D96D52506C1}"/>
              </a:ext>
            </a:extLst>
          </p:cNvPr>
          <p:cNvSpPr>
            <a:spLocks noGrp="1"/>
          </p:cNvSpPr>
          <p:nvPr>
            <p:ph type="title"/>
          </p:nvPr>
        </p:nvSpPr>
        <p:spPr/>
        <p:txBody>
          <a:bodyPr/>
          <a:lstStyle/>
          <a:p>
            <a:r>
              <a:rPr lang="fr-FR"/>
              <a:t>Advertising dataset</a:t>
            </a:r>
          </a:p>
        </p:txBody>
      </p:sp>
      <p:sp>
        <p:nvSpPr>
          <p:cNvPr id="3" name="TextBox 2">
            <a:extLst>
              <a:ext uri="{FF2B5EF4-FFF2-40B4-BE49-F238E27FC236}">
                <a16:creationId xmlns:a16="http://schemas.microsoft.com/office/drawing/2014/main" id="{60B7E504-2232-894C-8BE8-F5845E560FC8}"/>
              </a:ext>
            </a:extLst>
          </p:cNvPr>
          <p:cNvSpPr txBox="1"/>
          <p:nvPr/>
        </p:nvSpPr>
        <p:spPr>
          <a:xfrm>
            <a:off x="838200" y="1646964"/>
            <a:ext cx="4473661" cy="2308324"/>
          </a:xfrm>
          <a:prstGeom prst="rect">
            <a:avLst/>
          </a:prstGeom>
          <a:noFill/>
        </p:spPr>
        <p:txBody>
          <a:bodyPr wrap="none" rtlCol="0">
            <a:spAutoFit/>
          </a:bodyPr>
          <a:lstStyle/>
          <a:p>
            <a:r>
              <a:rPr lang="fr-FR"/>
              <a:t>200 échantillons avec 4 variables: </a:t>
            </a:r>
          </a:p>
          <a:p>
            <a:r>
              <a:rPr lang="fr-FR"/>
              <a:t>Target: Sales</a:t>
            </a:r>
          </a:p>
          <a:p>
            <a:r>
              <a:rPr lang="fr-FR"/>
              <a:t>Predictors: TV, Radio, Newspaper</a:t>
            </a:r>
          </a:p>
          <a:p>
            <a:r>
              <a:rPr lang="fr-FR"/>
              <a:t>Exploration: </a:t>
            </a:r>
          </a:p>
          <a:p>
            <a:pPr marL="285750" indent="-285750">
              <a:buFont typeface="Arial" panose="020B0604020202020204" pitchFamily="34" charset="0"/>
              <a:buChar char="•"/>
            </a:pPr>
            <a:r>
              <a:rPr lang="fr-FR"/>
              <a:t>Qualité des données</a:t>
            </a:r>
          </a:p>
          <a:p>
            <a:pPr marL="285750" indent="-285750">
              <a:buFont typeface="Arial" panose="020B0604020202020204" pitchFamily="34" charset="0"/>
              <a:buChar char="•"/>
            </a:pPr>
            <a:r>
              <a:rPr lang="fr-FR"/>
              <a:t>Correlation matrix</a:t>
            </a:r>
          </a:p>
          <a:p>
            <a:pPr marL="285750" indent="-285750">
              <a:buFont typeface="Arial" panose="020B0604020202020204" pitchFamily="34" charset="0"/>
              <a:buChar char="•"/>
            </a:pPr>
            <a:r>
              <a:rPr lang="fr-FR"/>
              <a:t>plot les variables les unes contre les autres</a:t>
            </a:r>
          </a:p>
          <a:p>
            <a:pPr marL="285750" indent="-285750">
              <a:buFont typeface="Arial" panose="020B0604020202020204" pitchFamily="34" charset="0"/>
              <a:buChar char="•"/>
            </a:pPr>
            <a:endParaRPr lang="fr-FR"/>
          </a:p>
        </p:txBody>
      </p:sp>
      <p:pic>
        <p:nvPicPr>
          <p:cNvPr id="5" name="Picture 4">
            <a:extLst>
              <a:ext uri="{FF2B5EF4-FFF2-40B4-BE49-F238E27FC236}">
                <a16:creationId xmlns:a16="http://schemas.microsoft.com/office/drawing/2014/main" id="{4FDC6C56-1DB1-4341-9871-301AD5D5389B}"/>
              </a:ext>
            </a:extLst>
          </p:cNvPr>
          <p:cNvPicPr>
            <a:picLocks noChangeAspect="1"/>
          </p:cNvPicPr>
          <p:nvPr/>
        </p:nvPicPr>
        <p:blipFill>
          <a:blip r:embed="rId2"/>
          <a:stretch>
            <a:fillRect/>
          </a:stretch>
        </p:blipFill>
        <p:spPr>
          <a:xfrm>
            <a:off x="7065264" y="1520952"/>
            <a:ext cx="3651504" cy="4868672"/>
          </a:xfrm>
          <a:prstGeom prst="rect">
            <a:avLst/>
          </a:prstGeom>
        </p:spPr>
      </p:pic>
      <p:pic>
        <p:nvPicPr>
          <p:cNvPr id="9" name="Picture 8">
            <a:extLst>
              <a:ext uri="{FF2B5EF4-FFF2-40B4-BE49-F238E27FC236}">
                <a16:creationId xmlns:a16="http://schemas.microsoft.com/office/drawing/2014/main" id="{D1933F1B-4E6F-F343-A691-8BDB048380D8}"/>
              </a:ext>
            </a:extLst>
          </p:cNvPr>
          <p:cNvPicPr>
            <a:picLocks noChangeAspect="1"/>
          </p:cNvPicPr>
          <p:nvPr/>
        </p:nvPicPr>
        <p:blipFill>
          <a:blip r:embed="rId3"/>
          <a:stretch>
            <a:fillRect/>
          </a:stretch>
        </p:blipFill>
        <p:spPr>
          <a:xfrm>
            <a:off x="838200" y="3955288"/>
            <a:ext cx="3670300" cy="2692400"/>
          </a:xfrm>
          <a:prstGeom prst="rect">
            <a:avLst/>
          </a:prstGeom>
        </p:spPr>
      </p:pic>
    </p:spTree>
    <p:extLst>
      <p:ext uri="{BB962C8B-B14F-4D97-AF65-F5344CB8AC3E}">
        <p14:creationId xmlns:p14="http://schemas.microsoft.com/office/powerpoint/2010/main" val="45313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7CF8C-2420-B94B-81FF-78D98D311C75}"/>
              </a:ext>
            </a:extLst>
          </p:cNvPr>
          <p:cNvSpPr txBox="1"/>
          <p:nvPr/>
        </p:nvSpPr>
        <p:spPr>
          <a:xfrm>
            <a:off x="1130158" y="1530849"/>
            <a:ext cx="2178802" cy="923330"/>
          </a:xfrm>
          <a:prstGeom prst="rect">
            <a:avLst/>
          </a:prstGeom>
          <a:noFill/>
          <a:ln w="19050">
            <a:solidFill>
              <a:srgbClr val="0070C0"/>
            </a:solidFill>
          </a:ln>
        </p:spPr>
        <p:txBody>
          <a:bodyPr wrap="none" rtlCol="0">
            <a:spAutoFit/>
          </a:bodyPr>
          <a:lstStyle/>
          <a:p>
            <a:r>
              <a:rPr lang="fr-FR"/>
              <a:t>f(x) est linéaire ssi</a:t>
            </a:r>
          </a:p>
          <a:p>
            <a:pPr marL="285750" indent="-285750">
              <a:buFont typeface="Arial" panose="020B0604020202020204" pitchFamily="34" charset="0"/>
              <a:buChar char="•"/>
            </a:pPr>
            <a:r>
              <a:rPr lang="fr-FR"/>
              <a:t>f(x + y) = f(x) + f(y)</a:t>
            </a:r>
          </a:p>
          <a:p>
            <a:pPr marL="285750" indent="-285750">
              <a:buFont typeface="Arial" panose="020B0604020202020204" pitchFamily="34" charset="0"/>
              <a:buChar char="•"/>
            </a:pPr>
            <a:r>
              <a:rPr lang="fr-FR"/>
              <a:t>f(a x) = a (fx)</a:t>
            </a:r>
          </a:p>
        </p:txBody>
      </p:sp>
      <p:sp>
        <p:nvSpPr>
          <p:cNvPr id="5" name="TextBox 4">
            <a:extLst>
              <a:ext uri="{FF2B5EF4-FFF2-40B4-BE49-F238E27FC236}">
                <a16:creationId xmlns:a16="http://schemas.microsoft.com/office/drawing/2014/main" id="{435D24F9-AF10-204A-96F4-FFB087991F7D}"/>
              </a:ext>
            </a:extLst>
          </p:cNvPr>
          <p:cNvSpPr txBox="1"/>
          <p:nvPr/>
        </p:nvSpPr>
        <p:spPr>
          <a:xfrm>
            <a:off x="7058345" y="1530849"/>
            <a:ext cx="2917861" cy="923330"/>
          </a:xfrm>
          <a:prstGeom prst="rect">
            <a:avLst/>
          </a:prstGeom>
          <a:noFill/>
          <a:ln w="19050">
            <a:solidFill>
              <a:srgbClr val="FF0000"/>
            </a:solidFill>
          </a:ln>
        </p:spPr>
        <p:txBody>
          <a:bodyPr wrap="square" rtlCol="0">
            <a:spAutoFit/>
          </a:bodyPr>
          <a:lstStyle/>
          <a:p>
            <a:r>
              <a:rPr lang="fr-FR"/>
              <a:t>f(x) = ax + b</a:t>
            </a:r>
          </a:p>
          <a:p>
            <a:endParaRPr lang="fr-FR"/>
          </a:p>
          <a:p>
            <a:r>
              <a:rPr lang="fr-FR"/>
              <a:t>est non lineaire! </a:t>
            </a:r>
          </a:p>
        </p:txBody>
      </p:sp>
      <p:sp>
        <p:nvSpPr>
          <p:cNvPr id="6" name="TextBox 5">
            <a:extLst>
              <a:ext uri="{FF2B5EF4-FFF2-40B4-BE49-F238E27FC236}">
                <a16:creationId xmlns:a16="http://schemas.microsoft.com/office/drawing/2014/main" id="{C5A7C623-AA91-814F-95DB-BEA2058B9944}"/>
              </a:ext>
            </a:extLst>
          </p:cNvPr>
          <p:cNvSpPr txBox="1"/>
          <p:nvPr/>
        </p:nvSpPr>
        <p:spPr>
          <a:xfrm>
            <a:off x="1130158" y="3589582"/>
            <a:ext cx="4596130" cy="1754326"/>
          </a:xfrm>
          <a:prstGeom prst="rect">
            <a:avLst/>
          </a:prstGeom>
          <a:solidFill>
            <a:schemeClr val="tx1"/>
          </a:solidFill>
        </p:spPr>
        <p:txBody>
          <a:bodyPr wrap="none" rtlCol="0">
            <a:spAutoFit/>
          </a:bodyPr>
          <a:lstStyle/>
          <a:p>
            <a:r>
              <a:rPr lang="fr-FR" b="1">
                <a:solidFill>
                  <a:schemeClr val="bg1"/>
                </a:solidFill>
                <a:cs typeface="Courier New" panose="02070309020205020404" pitchFamily="49" charset="0"/>
              </a:rPr>
              <a:t>linear interpolation</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np.polyfit(</a:t>
            </a:r>
            <a:r>
              <a:rPr lang="en-US">
                <a:solidFill>
                  <a:schemeClr val="bg1"/>
                </a:solidFill>
                <a:latin typeface="Courier New" panose="02070309020205020404" pitchFamily="49" charset="0"/>
                <a:cs typeface="Courier New" panose="02070309020205020404" pitchFamily="49" charset="0"/>
              </a:rPr>
              <a:t>x=df.TV, y=df.Sales</a:t>
            </a:r>
            <a:r>
              <a:rPr lang="fr-FR">
                <a:solidFill>
                  <a:schemeClr val="bg1"/>
                </a:solidFill>
                <a:latin typeface="Courier New" panose="02070309020205020404" pitchFamily="49" charset="0"/>
                <a:cs typeface="Courier New" panose="02070309020205020404" pitchFamily="49" charset="0"/>
              </a:rPr>
              <a:t>)</a:t>
            </a:r>
          </a:p>
          <a:p>
            <a:endParaRPr lang="fr-FR">
              <a:solidFill>
                <a:schemeClr val="bg1"/>
              </a:solidFill>
              <a:latin typeface="Courier New" panose="02070309020205020404" pitchFamily="49" charset="0"/>
              <a:cs typeface="Courier New" panose="02070309020205020404" pitchFamily="49" charset="0"/>
            </a:endParaRPr>
          </a:p>
          <a:p>
            <a:r>
              <a:rPr lang="en-US">
                <a:solidFill>
                  <a:schemeClr val="bg1"/>
                </a:solidFill>
                <a:latin typeface="Courier New" panose="02070309020205020404" pitchFamily="49" charset="0"/>
                <a:cs typeface="Courier New" panose="02070309020205020404" pitchFamily="49" charset="0"/>
              </a:rPr>
              <a:t>sns.regplot(x=df.TV, y=df.Sales)</a:t>
            </a:r>
            <a:endParaRPr lang="fr-FR">
              <a:solidFill>
                <a:schemeClr val="bg1"/>
              </a:solidFill>
              <a:latin typeface="Courier New" panose="02070309020205020404" pitchFamily="49" charset="0"/>
              <a:cs typeface="Courier New" panose="02070309020205020404" pitchFamily="49" charset="0"/>
            </a:endParaRPr>
          </a:p>
          <a:p>
            <a:endParaRPr lang="fr-FR">
              <a:solidFill>
                <a:schemeClr val="bg1"/>
              </a:solidFill>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741C7DC7-A067-4347-BEDF-16435BE84B58}"/>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Linéarité - définition</a:t>
            </a:r>
          </a:p>
        </p:txBody>
      </p:sp>
      <p:pic>
        <p:nvPicPr>
          <p:cNvPr id="10" name="Graphic 9">
            <a:extLst>
              <a:ext uri="{FF2B5EF4-FFF2-40B4-BE49-F238E27FC236}">
                <a16:creationId xmlns:a16="http://schemas.microsoft.com/office/drawing/2014/main" id="{C50D4E97-7FF7-B244-B13B-8F0C6A24BA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714" y="3429000"/>
            <a:ext cx="4619519" cy="3079679"/>
          </a:xfrm>
          <a:prstGeom prst="rect">
            <a:avLst/>
          </a:prstGeom>
        </p:spPr>
      </p:pic>
    </p:spTree>
    <p:extLst>
      <p:ext uri="{BB962C8B-B14F-4D97-AF65-F5344CB8AC3E}">
        <p14:creationId xmlns:p14="http://schemas.microsoft.com/office/powerpoint/2010/main" val="272304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91A489-1E07-2E4B-A110-552C45D0ED13}"/>
              </a:ext>
            </a:extLst>
          </p:cNvPr>
          <p:cNvSpPr txBox="1"/>
          <p:nvPr/>
        </p:nvSpPr>
        <p:spPr>
          <a:xfrm>
            <a:off x="7874951" y="976770"/>
            <a:ext cx="2306144" cy="923330"/>
          </a:xfrm>
          <a:prstGeom prst="rect">
            <a:avLst/>
          </a:prstGeom>
          <a:noFill/>
        </p:spPr>
        <p:txBody>
          <a:bodyPr wrap="none" rtlCol="0">
            <a:spAutoFit/>
          </a:bodyPr>
          <a:lstStyle/>
          <a:p>
            <a:pPr marL="285750" indent="-285750">
              <a:buFont typeface="Arial" panose="020B0604020202020204" pitchFamily="34" charset="0"/>
              <a:buChar char="•"/>
            </a:pPr>
            <a:r>
              <a:rPr lang="fr-FR"/>
              <a:t>\hat{y} = w X</a:t>
            </a:r>
          </a:p>
          <a:p>
            <a:pPr marL="285750" indent="-285750">
              <a:buFont typeface="Arial" panose="020B0604020202020204" pitchFamily="34" charset="0"/>
              <a:buChar char="•"/>
            </a:pPr>
            <a:r>
              <a:rPr lang="fr-FR"/>
              <a:t>X design matrix</a:t>
            </a:r>
          </a:p>
          <a:p>
            <a:pPr marL="285750" indent="-285750">
              <a:buFont typeface="Arial" panose="020B0604020202020204" pitchFamily="34" charset="0"/>
              <a:buChar char="•"/>
            </a:pPr>
            <a:r>
              <a:rPr lang="fr-FR"/>
              <a:t>w regression vector</a:t>
            </a:r>
          </a:p>
        </p:txBody>
      </p:sp>
      <p:sp>
        <p:nvSpPr>
          <p:cNvPr id="6" name="Title 1">
            <a:extLst>
              <a:ext uri="{FF2B5EF4-FFF2-40B4-BE49-F238E27FC236}">
                <a16:creationId xmlns:a16="http://schemas.microsoft.com/office/drawing/2014/main" id="{006AA317-8498-3542-A957-C5954606B180}"/>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a:t>
            </a:r>
          </a:p>
        </p:txBody>
      </p:sp>
      <p:sp>
        <p:nvSpPr>
          <p:cNvPr id="9" name="Rectangle 8">
            <a:extLst>
              <a:ext uri="{FF2B5EF4-FFF2-40B4-BE49-F238E27FC236}">
                <a16:creationId xmlns:a16="http://schemas.microsoft.com/office/drawing/2014/main" id="{A6FAA48B-AC9A-8D4B-8AA1-8045B3340105}"/>
              </a:ext>
            </a:extLst>
          </p:cNvPr>
          <p:cNvSpPr/>
          <p:nvPr/>
        </p:nvSpPr>
        <p:spPr>
          <a:xfrm>
            <a:off x="573859" y="899843"/>
            <a:ext cx="4675767" cy="646331"/>
          </a:xfrm>
          <a:prstGeom prst="rect">
            <a:avLst/>
          </a:prstGeom>
        </p:spPr>
        <p:txBody>
          <a:bodyPr wrap="none">
            <a:spAutoFit/>
          </a:bodyPr>
          <a:lstStyle/>
          <a:p>
            <a:r>
              <a:rPr lang="fr-FR"/>
              <a:t>Equation générale, multivariée </a:t>
            </a:r>
          </a:p>
          <a:p>
            <a:r>
              <a:rPr lang="fr-FR"/>
              <a:t>\hat{y} = b_1 x_1 + b_2 x_2 + … + b_n x_n + b_0</a:t>
            </a:r>
          </a:p>
        </p:txBody>
      </p:sp>
      <p:pic>
        <p:nvPicPr>
          <p:cNvPr id="11" name="Picture 10">
            <a:extLst>
              <a:ext uri="{FF2B5EF4-FFF2-40B4-BE49-F238E27FC236}">
                <a16:creationId xmlns:a16="http://schemas.microsoft.com/office/drawing/2014/main" id="{E851BC73-1923-AA46-B0BF-64FDA077E79C}"/>
              </a:ext>
            </a:extLst>
          </p:cNvPr>
          <p:cNvPicPr>
            <a:picLocks noChangeAspect="1"/>
          </p:cNvPicPr>
          <p:nvPr/>
        </p:nvPicPr>
        <p:blipFill>
          <a:blip r:embed="rId2"/>
          <a:stretch>
            <a:fillRect/>
          </a:stretch>
        </p:blipFill>
        <p:spPr>
          <a:xfrm>
            <a:off x="410210" y="1855306"/>
            <a:ext cx="5685790" cy="2366340"/>
          </a:xfrm>
          <a:prstGeom prst="rect">
            <a:avLst/>
          </a:prstGeom>
        </p:spPr>
      </p:pic>
    </p:spTree>
    <p:extLst>
      <p:ext uri="{BB962C8B-B14F-4D97-AF65-F5344CB8AC3E}">
        <p14:creationId xmlns:p14="http://schemas.microsoft.com/office/powerpoint/2010/main" val="53602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98C466-0CE4-A241-8C1C-057E54C9340E}"/>
              </a:ext>
            </a:extLst>
          </p:cNvPr>
          <p:cNvSpPr txBox="1"/>
          <p:nvPr/>
        </p:nvSpPr>
        <p:spPr>
          <a:xfrm>
            <a:off x="976742" y="1208975"/>
            <a:ext cx="5427640" cy="3139321"/>
          </a:xfrm>
          <a:prstGeom prst="rect">
            <a:avLst/>
          </a:prstGeom>
          <a:noFill/>
        </p:spPr>
        <p:txBody>
          <a:bodyPr wrap="none" rtlCol="0">
            <a:spAutoFit/>
          </a:bodyPr>
          <a:lstStyle/>
          <a:p>
            <a:endParaRPr lang="fr-FR"/>
          </a:p>
          <a:p>
            <a:pPr marL="285750" indent="-285750">
              <a:buFont typeface="Arial" panose="020B0604020202020204" pitchFamily="34" charset="0"/>
              <a:buChar char="•"/>
            </a:pPr>
            <a:r>
              <a:rPr lang="fr-FR"/>
              <a:t>y est la variable </a:t>
            </a:r>
            <a:r>
              <a:rPr lang="fr-FR" b="1"/>
              <a:t>cible</a:t>
            </a:r>
            <a:r>
              <a:rPr lang="fr-FR"/>
              <a:t> (target)</a:t>
            </a:r>
          </a:p>
          <a:p>
            <a:pPr marL="742950" lvl="1" indent="-285750">
              <a:buFont typeface="Arial" panose="020B0604020202020204" pitchFamily="34" charset="0"/>
              <a:buChar char="•"/>
            </a:pPr>
            <a:r>
              <a:rPr lang="fr-FR"/>
              <a:t>variable dépendente</a:t>
            </a:r>
          </a:p>
          <a:p>
            <a:pPr marL="742950" lvl="1" indent="-285750">
              <a:buFont typeface="Arial" panose="020B0604020202020204" pitchFamily="34" charset="0"/>
              <a:buChar char="•"/>
            </a:pPr>
            <a:r>
              <a:rPr lang="fr-FR"/>
              <a:t>variable endogène (endog)</a:t>
            </a:r>
          </a:p>
          <a:p>
            <a:pPr marL="285750" indent="-285750">
              <a:buFont typeface="Arial" panose="020B0604020202020204" pitchFamily="34" charset="0"/>
              <a:buChar char="•"/>
            </a:pPr>
            <a:r>
              <a:rPr lang="fr-FR"/>
              <a:t>x_1, … x_n : prédicteurs</a:t>
            </a:r>
          </a:p>
          <a:p>
            <a:pPr marL="742950" lvl="1" indent="-285750">
              <a:buFont typeface="Arial" panose="020B0604020202020204" pitchFamily="34" charset="0"/>
              <a:buChar char="•"/>
            </a:pPr>
            <a:r>
              <a:rPr lang="fr-FR" b="1"/>
              <a:t>regresseurs</a:t>
            </a:r>
            <a:r>
              <a:rPr lang="fr-FR"/>
              <a:t>,</a:t>
            </a:r>
          </a:p>
          <a:p>
            <a:pPr marL="742950" lvl="1" indent="-285750">
              <a:buFont typeface="Arial" panose="020B0604020202020204" pitchFamily="34" charset="0"/>
              <a:buChar char="•"/>
            </a:pPr>
            <a:r>
              <a:rPr lang="fr-FR"/>
              <a:t>variables,</a:t>
            </a:r>
          </a:p>
          <a:p>
            <a:pPr marL="742950" lvl="1" indent="-285750">
              <a:buFont typeface="Arial" panose="020B0604020202020204" pitchFamily="34" charset="0"/>
              <a:buChar char="•"/>
            </a:pPr>
            <a:r>
              <a:rPr lang="fr-FR" b="1"/>
              <a:t>features</a:t>
            </a:r>
            <a:r>
              <a:rPr lang="fr-FR"/>
              <a:t>, </a:t>
            </a:r>
          </a:p>
          <a:p>
            <a:pPr marL="742950" lvl="1" indent="-285750">
              <a:buFont typeface="Arial" panose="020B0604020202020204" pitchFamily="34" charset="0"/>
              <a:buChar char="•"/>
            </a:pPr>
            <a:r>
              <a:rPr lang="fr-FR"/>
              <a:t>variables independentes</a:t>
            </a:r>
          </a:p>
          <a:p>
            <a:pPr marL="742950" lvl="1" indent="-285750">
              <a:buFont typeface="Arial" panose="020B0604020202020204" pitchFamily="34" charset="0"/>
              <a:buChar char="•"/>
            </a:pPr>
            <a:r>
              <a:rPr lang="fr-FR"/>
              <a:t>variables exogènes (exog):</a:t>
            </a:r>
          </a:p>
          <a:p>
            <a:pPr marL="285750" indent="-285750">
              <a:buFont typeface="Arial" panose="020B0604020202020204" pitchFamily="34" charset="0"/>
              <a:buChar char="•"/>
            </a:pPr>
            <a:r>
              <a:rPr lang="fr-FR"/>
              <a:t>b_0, b_1, …, b_n sont les coefficients de la régression</a:t>
            </a:r>
          </a:p>
        </p:txBody>
      </p:sp>
      <p:sp>
        <p:nvSpPr>
          <p:cNvPr id="4" name="Rectangle 3">
            <a:extLst>
              <a:ext uri="{FF2B5EF4-FFF2-40B4-BE49-F238E27FC236}">
                <a16:creationId xmlns:a16="http://schemas.microsoft.com/office/drawing/2014/main" id="{563DF85A-544C-5A41-B6F0-199E739A7174}"/>
              </a:ext>
            </a:extLst>
          </p:cNvPr>
          <p:cNvSpPr/>
          <p:nvPr/>
        </p:nvSpPr>
        <p:spPr>
          <a:xfrm>
            <a:off x="1133856" y="5464359"/>
            <a:ext cx="7040880" cy="369332"/>
          </a:xfrm>
          <a:prstGeom prst="rect">
            <a:avLst/>
          </a:prstGeom>
        </p:spPr>
        <p:txBody>
          <a:bodyPr wrap="square">
            <a:spAutoFit/>
          </a:bodyPr>
          <a:lstStyle/>
          <a:p>
            <a:r>
              <a:rPr lang="fr-FR"/>
              <a:t>Discussion sur </a:t>
            </a:r>
            <a:r>
              <a:rPr lang="fr-FR">
                <a:hlinkClick r:id="rId2"/>
              </a:rPr>
              <a:t>endog, exog</a:t>
            </a:r>
            <a:endParaRPr lang="fr-FR"/>
          </a:p>
        </p:txBody>
      </p:sp>
      <p:sp>
        <p:nvSpPr>
          <p:cNvPr id="5" name="TextBox 4">
            <a:extLst>
              <a:ext uri="{FF2B5EF4-FFF2-40B4-BE49-F238E27FC236}">
                <a16:creationId xmlns:a16="http://schemas.microsoft.com/office/drawing/2014/main" id="{3E91A489-1E07-2E4B-A110-552C45D0ED13}"/>
              </a:ext>
            </a:extLst>
          </p:cNvPr>
          <p:cNvSpPr txBox="1"/>
          <p:nvPr/>
        </p:nvSpPr>
        <p:spPr>
          <a:xfrm>
            <a:off x="9027095" y="1855306"/>
            <a:ext cx="2188163" cy="923330"/>
          </a:xfrm>
          <a:prstGeom prst="rect">
            <a:avLst/>
          </a:prstGeom>
          <a:noFill/>
        </p:spPr>
        <p:txBody>
          <a:bodyPr wrap="none" rtlCol="0">
            <a:spAutoFit/>
          </a:bodyPr>
          <a:lstStyle/>
          <a:p>
            <a:r>
              <a:rPr lang="fr-FR"/>
              <a:t>y = w X</a:t>
            </a:r>
          </a:p>
          <a:p>
            <a:r>
              <a:rPr lang="fr-FR"/>
              <a:t>X design matrix</a:t>
            </a:r>
          </a:p>
          <a:p>
            <a:r>
              <a:rPr lang="fr-FR"/>
              <a:t>w : regression vector</a:t>
            </a:r>
          </a:p>
        </p:txBody>
      </p:sp>
      <p:sp>
        <p:nvSpPr>
          <p:cNvPr id="6" name="Title 1">
            <a:extLst>
              <a:ext uri="{FF2B5EF4-FFF2-40B4-BE49-F238E27FC236}">
                <a16:creationId xmlns:a16="http://schemas.microsoft.com/office/drawing/2014/main" id="{006AA317-8498-3542-A957-C5954606B180}"/>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Vocabulaire</a:t>
            </a:r>
          </a:p>
        </p:txBody>
      </p:sp>
    </p:spTree>
    <p:extLst>
      <p:ext uri="{BB962C8B-B14F-4D97-AF65-F5344CB8AC3E}">
        <p14:creationId xmlns:p14="http://schemas.microsoft.com/office/powerpoint/2010/main" val="216918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27BE5E-E539-9F40-BD10-40420EFB889B}"/>
              </a:ext>
            </a:extLst>
          </p:cNvPr>
          <p:cNvSpPr/>
          <p:nvPr/>
        </p:nvSpPr>
        <p:spPr>
          <a:xfrm>
            <a:off x="2239766" y="1212351"/>
            <a:ext cx="7068826" cy="3970318"/>
          </a:xfrm>
          <a:prstGeom prst="rect">
            <a:avLst/>
          </a:prstGeom>
          <a:ln>
            <a:solidFill>
              <a:srgbClr val="0070C0"/>
            </a:solidFill>
          </a:ln>
        </p:spPr>
        <p:txBody>
          <a:bodyPr wrap="square">
            <a:spAutoFit/>
          </a:bodyPr>
          <a:lstStyle/>
          <a:p>
            <a:pPr marL="285750" indent="-285750">
              <a:buFont typeface="Arial" panose="020B0604020202020204" pitchFamily="34" charset="0"/>
              <a:buChar char="•"/>
            </a:pPr>
            <a:r>
              <a:rPr lang="en-US" dirty="0" err="1"/>
              <a:t>Linearité</a:t>
            </a:r>
            <a:endParaRPr lang="en-US"/>
          </a:p>
          <a:p>
            <a:pPr marL="285750" indent="-285750">
              <a:buFont typeface="Arial" panose="020B0604020202020204" pitchFamily="34" charset="0"/>
              <a:buChar char="•"/>
            </a:pPr>
            <a:r>
              <a:rPr lang="en-US"/>
              <a:t>Correlation, pearson, spearman, causation </a:t>
            </a:r>
          </a:p>
          <a:p>
            <a:pPr marL="285750" indent="-285750">
              <a:buFont typeface="Arial" panose="020B0604020202020204" pitchFamily="34" charset="0"/>
              <a:buChar char="•"/>
            </a:pPr>
            <a:r>
              <a:rPr lang="en-US"/>
              <a:t>Régression Linéaire </a:t>
            </a:r>
          </a:p>
          <a:p>
            <a:pPr marL="742950" lvl="1" indent="-285750">
              <a:buFont typeface="Arial" panose="020B0604020202020204" pitchFamily="34" charset="0"/>
              <a:buChar char="•"/>
            </a:pPr>
            <a:r>
              <a:rPr lang="en-US"/>
              <a:t>Univariée </a:t>
            </a:r>
          </a:p>
          <a:p>
            <a:pPr marL="742950" lvl="1" indent="-285750">
              <a:buFont typeface="Arial" panose="020B0604020202020204" pitchFamily="34" charset="0"/>
              <a:buChar char="•"/>
            </a:pPr>
            <a:r>
              <a:rPr lang="en-US"/>
              <a:t>Multivariée </a:t>
            </a:r>
          </a:p>
          <a:p>
            <a:pPr marL="285750" indent="-285750">
              <a:buFont typeface="Arial" panose="020B0604020202020204" pitchFamily="34" charset="0"/>
              <a:buChar char="•"/>
            </a:pPr>
            <a:r>
              <a:rPr lang="en-US"/>
              <a:t>interprétation des résultats: </a:t>
            </a:r>
          </a:p>
          <a:p>
            <a:pPr marL="742950" lvl="1" indent="-285750">
              <a:buFont typeface="Arial" panose="020B0604020202020204" pitchFamily="34" charset="0"/>
              <a:buChar char="•"/>
            </a:pPr>
            <a:r>
              <a:rPr lang="en-US"/>
              <a:t>coef, </a:t>
            </a:r>
          </a:p>
          <a:p>
            <a:pPr marL="742950" lvl="1" indent="-285750">
              <a:buFont typeface="Arial" panose="020B0604020202020204" pitchFamily="34" charset="0"/>
              <a:buChar char="•"/>
            </a:pPr>
            <a:r>
              <a:rPr lang="en-US"/>
              <a:t>R^2, </a:t>
            </a:r>
          </a:p>
          <a:p>
            <a:pPr marL="742950" lvl="1" indent="-285750">
              <a:buFont typeface="Arial" panose="020B0604020202020204" pitchFamily="34" charset="0"/>
              <a:buChar char="•"/>
            </a:pPr>
            <a:r>
              <a:rPr lang="en-US"/>
              <a:t>Log Likelihood </a:t>
            </a:r>
          </a:p>
          <a:p>
            <a:pPr marL="285750" indent="-285750">
              <a:buFont typeface="Arial" panose="020B0604020202020204" pitchFamily="34" charset="0"/>
              <a:buChar char="•"/>
            </a:pPr>
            <a:r>
              <a:rPr lang="en-US"/>
              <a:t>OLS: calculer les coefficients </a:t>
            </a:r>
          </a:p>
          <a:p>
            <a:pPr marL="285750" indent="-285750">
              <a:buFont typeface="Arial" panose="020B0604020202020204" pitchFamily="34" charset="0"/>
              <a:buChar char="•"/>
            </a:pPr>
            <a:r>
              <a:rPr lang="en-US"/>
              <a:t>5 Hypothèses de la régression </a:t>
            </a:r>
          </a:p>
          <a:p>
            <a:pPr marL="742950" lvl="1" indent="-285750">
              <a:buFont typeface="Arial" panose="020B0604020202020204" pitchFamily="34" charset="0"/>
              <a:buChar char="•"/>
            </a:pPr>
            <a:r>
              <a:rPr lang="en-US"/>
              <a:t>diagnostiques et solutions</a:t>
            </a:r>
          </a:p>
          <a:p>
            <a:pPr marL="285750" indent="-285750">
              <a:buFont typeface="Arial" panose="020B0604020202020204" pitchFamily="34" charset="0"/>
              <a:buChar char="•"/>
            </a:pPr>
            <a:r>
              <a:rPr lang="en-US"/>
              <a:t>cas gaussien : log-likelihood </a:t>
            </a:r>
          </a:p>
          <a:p>
            <a:pPr marL="285750" indent="-285750">
              <a:buFont typeface="Arial" panose="020B0604020202020204" pitchFamily="34" charset="0"/>
              <a:buChar char="•"/>
            </a:pPr>
            <a:r>
              <a:rPr lang="en-US"/>
              <a:t>diagnostics graphiques</a:t>
            </a:r>
            <a:endParaRPr lang="fr-FR"/>
          </a:p>
        </p:txBody>
      </p:sp>
      <p:sp>
        <p:nvSpPr>
          <p:cNvPr id="4" name="Title 1">
            <a:extLst>
              <a:ext uri="{FF2B5EF4-FFF2-40B4-BE49-F238E27FC236}">
                <a16:creationId xmlns:a16="http://schemas.microsoft.com/office/drawing/2014/main" id="{3A6146CD-DFC7-5A4C-BA52-67DCA20B0886}"/>
              </a:ext>
            </a:extLst>
          </p:cNvPr>
          <p:cNvSpPr txBox="1">
            <a:spLocks/>
          </p:cNvSpPr>
          <p:nvPr/>
        </p:nvSpPr>
        <p:spPr>
          <a:xfrm>
            <a:off x="-10274" y="-5170"/>
            <a:ext cx="12202274" cy="646331"/>
          </a:xfrm>
          <a:prstGeom prst="rect">
            <a:avLst/>
          </a:prstGeom>
          <a:solidFill>
            <a:srgbClr val="426BAD"/>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accent1">
                    <a:lumMod val="20000"/>
                    <a:lumOff val="80000"/>
                  </a:schemeClr>
                </a:solidFill>
              </a:rPr>
              <a:t>Aujourd'hui: Régression linéaire</a:t>
            </a:r>
          </a:p>
        </p:txBody>
      </p:sp>
    </p:spTree>
    <p:extLst>
      <p:ext uri="{BB962C8B-B14F-4D97-AF65-F5344CB8AC3E}">
        <p14:creationId xmlns:p14="http://schemas.microsoft.com/office/powerpoint/2010/main" val="3894402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7BF611B-F27F-314F-AC5A-C06A914CD905}"/>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statsmodels</a:t>
            </a:r>
          </a:p>
        </p:txBody>
      </p:sp>
      <p:pic>
        <p:nvPicPr>
          <p:cNvPr id="10" name="Picture 9">
            <a:extLst>
              <a:ext uri="{FF2B5EF4-FFF2-40B4-BE49-F238E27FC236}">
                <a16:creationId xmlns:a16="http://schemas.microsoft.com/office/drawing/2014/main" id="{EC5DF6C6-D00F-6846-B709-E7B12C56D727}"/>
              </a:ext>
            </a:extLst>
          </p:cNvPr>
          <p:cNvPicPr>
            <a:picLocks noChangeAspect="1"/>
          </p:cNvPicPr>
          <p:nvPr/>
        </p:nvPicPr>
        <p:blipFill>
          <a:blip r:embed="rId2"/>
          <a:stretch>
            <a:fillRect/>
          </a:stretch>
        </p:blipFill>
        <p:spPr>
          <a:xfrm>
            <a:off x="441431" y="827842"/>
            <a:ext cx="6215401" cy="1250660"/>
          </a:xfrm>
          <a:prstGeom prst="rect">
            <a:avLst/>
          </a:prstGeom>
        </p:spPr>
      </p:pic>
      <p:sp>
        <p:nvSpPr>
          <p:cNvPr id="11" name="Rectangle 10">
            <a:extLst>
              <a:ext uri="{FF2B5EF4-FFF2-40B4-BE49-F238E27FC236}">
                <a16:creationId xmlns:a16="http://schemas.microsoft.com/office/drawing/2014/main" id="{5719ED74-2BB5-0B49-B627-348737059326}"/>
              </a:ext>
            </a:extLst>
          </p:cNvPr>
          <p:cNvSpPr/>
          <p:nvPr/>
        </p:nvSpPr>
        <p:spPr>
          <a:xfrm>
            <a:off x="441431" y="2265184"/>
            <a:ext cx="8042586" cy="1200329"/>
          </a:xfrm>
          <a:prstGeom prst="rect">
            <a:avLst/>
          </a:prstGeom>
          <a:solidFill>
            <a:schemeClr val="tx1"/>
          </a:solidFill>
          <a:ln>
            <a:solidFill>
              <a:srgbClr val="FF0000"/>
            </a:solidFill>
          </a:ln>
        </p:spPr>
        <p:txBody>
          <a:bodyPr wrap="none">
            <a:spAutoFit/>
          </a:bodyPr>
          <a:lstStyle/>
          <a:p>
            <a:r>
              <a:rPr lang="en-US" b="1">
                <a:solidFill>
                  <a:schemeClr val="bg1"/>
                </a:solidFill>
                <a:effectLst/>
                <a:latin typeface="Courier New" panose="02070309020205020404" pitchFamily="49" charset="0"/>
                <a:cs typeface="Courier New" panose="02070309020205020404" pitchFamily="49" charset="0"/>
              </a:rPr>
              <a:t>import</a:t>
            </a:r>
            <a:r>
              <a:rPr lang="en-US">
                <a:solidFill>
                  <a:schemeClr val="bg1"/>
                </a:solidFill>
                <a:latin typeface="Courier New" panose="02070309020205020404" pitchFamily="49" charset="0"/>
                <a:cs typeface="Courier New" panose="02070309020205020404" pitchFamily="49" charset="0"/>
              </a:rPr>
              <a:t> </a:t>
            </a:r>
            <a:r>
              <a:rPr lang="en-US" b="1">
                <a:solidFill>
                  <a:schemeClr val="bg1"/>
                </a:solidFill>
                <a:effectLst/>
                <a:latin typeface="Courier New" panose="02070309020205020404" pitchFamily="49" charset="0"/>
                <a:cs typeface="Courier New" panose="02070309020205020404" pitchFamily="49" charset="0"/>
              </a:rPr>
              <a:t>statsmodels.formula.api</a:t>
            </a:r>
            <a:r>
              <a:rPr lang="en-US">
                <a:solidFill>
                  <a:schemeClr val="bg1"/>
                </a:solidFill>
                <a:latin typeface="Courier New" panose="02070309020205020404" pitchFamily="49" charset="0"/>
                <a:cs typeface="Courier New" panose="02070309020205020404" pitchFamily="49" charset="0"/>
              </a:rPr>
              <a:t> </a:t>
            </a:r>
            <a:r>
              <a:rPr lang="en-US" b="1">
                <a:solidFill>
                  <a:schemeClr val="bg1"/>
                </a:solidFill>
                <a:effectLst/>
                <a:latin typeface="Courier New" panose="02070309020205020404" pitchFamily="49" charset="0"/>
                <a:cs typeface="Courier New" panose="02070309020205020404" pitchFamily="49" charset="0"/>
              </a:rPr>
              <a:t>as</a:t>
            </a:r>
            <a:r>
              <a:rPr lang="en-US">
                <a:solidFill>
                  <a:schemeClr val="bg1"/>
                </a:solidFill>
                <a:latin typeface="Courier New" panose="02070309020205020404" pitchFamily="49" charset="0"/>
                <a:cs typeface="Courier New" panose="02070309020205020404" pitchFamily="49" charset="0"/>
              </a:rPr>
              <a:t> </a:t>
            </a:r>
            <a:r>
              <a:rPr lang="en-US" b="1">
                <a:solidFill>
                  <a:schemeClr val="bg1"/>
                </a:solidFill>
                <a:effectLst/>
                <a:latin typeface="Courier New" panose="02070309020205020404" pitchFamily="49" charset="0"/>
                <a:cs typeface="Courier New" panose="02070309020205020404" pitchFamily="49" charset="0"/>
              </a:rPr>
              <a:t>smf</a:t>
            </a:r>
          </a:p>
          <a:p>
            <a:r>
              <a:rPr lang="en-US">
                <a:solidFill>
                  <a:schemeClr val="bg1"/>
                </a:solidFill>
                <a:latin typeface="Courier New" panose="02070309020205020404" pitchFamily="49" charset="0"/>
                <a:cs typeface="Courier New" panose="02070309020205020404" pitchFamily="49" charset="0"/>
              </a:rPr>
              <a:t>model = </a:t>
            </a:r>
            <a:r>
              <a:rPr lang="en-US" b="1">
                <a:solidFill>
                  <a:schemeClr val="bg1"/>
                </a:solidFill>
                <a:latin typeface="Courier New" panose="02070309020205020404" pitchFamily="49" charset="0"/>
                <a:cs typeface="Courier New" panose="02070309020205020404" pitchFamily="49" charset="0"/>
              </a:rPr>
              <a:t>smf.ols</a:t>
            </a:r>
            <a:r>
              <a:rPr lang="en-US">
                <a:solidFill>
                  <a:schemeClr val="bg1"/>
                </a:solidFill>
                <a:latin typeface="Courier New" panose="02070309020205020404" pitchFamily="49" charset="0"/>
                <a:cs typeface="Courier New" panose="02070309020205020404" pitchFamily="49" charset="0"/>
              </a:rPr>
              <a:t>('TARGET ~ X_1 + X_2 + … + X_N ', data=df)</a:t>
            </a:r>
          </a:p>
          <a:p>
            <a:r>
              <a:rPr lang="en-US">
                <a:solidFill>
                  <a:schemeClr val="bg1"/>
                </a:solidFill>
                <a:latin typeface="Courier New" panose="02070309020205020404" pitchFamily="49" charset="0"/>
                <a:cs typeface="Courier New" panose="02070309020205020404" pitchFamily="49" charset="0"/>
              </a:rPr>
              <a:t>results = model.fit()</a:t>
            </a:r>
          </a:p>
          <a:p>
            <a:r>
              <a:rPr lang="en-US">
                <a:solidFill>
                  <a:schemeClr val="bg1"/>
                </a:solidFill>
                <a:latin typeface="Courier New" panose="02070309020205020404" pitchFamily="49" charset="0"/>
                <a:cs typeface="Courier New" panose="02070309020205020404" pitchFamily="49" charset="0"/>
              </a:rPr>
              <a:t>results.summary()</a:t>
            </a:r>
            <a:endParaRPr lang="fr-FR">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7107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3A8125-98F9-A54E-B8DE-B5C030C5A71F}"/>
              </a:ext>
            </a:extLst>
          </p:cNvPr>
          <p:cNvSpPr/>
          <p:nvPr/>
        </p:nvSpPr>
        <p:spPr>
          <a:xfrm>
            <a:off x="3048000" y="1361482"/>
            <a:ext cx="6096000" cy="3970318"/>
          </a:xfrm>
          <a:prstGeom prst="rect">
            <a:avLst/>
          </a:prstGeom>
          <a:solidFill>
            <a:schemeClr val="tx1"/>
          </a:solidFill>
        </p:spPr>
        <p:txBody>
          <a:bodyPr wrap="square">
            <a:spAutoFit/>
          </a:bodyPr>
          <a:lstStyle/>
          <a:p>
            <a:r>
              <a:rPr lang="fr-FR">
                <a:solidFill>
                  <a:schemeClr val="bg1"/>
                </a:solidFill>
                <a:latin typeface="Courier New" panose="02070309020205020404" pitchFamily="49" charset="0"/>
                <a:cs typeface="Courier New" panose="02070309020205020404" pitchFamily="49" charset="0"/>
              </a:rPr>
              <a:t>import statsmodels.formula.api as smf</a:t>
            </a:r>
          </a:p>
          <a:p>
            <a:r>
              <a:rPr lang="fr-FR">
                <a:solidFill>
                  <a:schemeClr val="bg1"/>
                </a:solidFill>
                <a:latin typeface="Courier New" panose="02070309020205020404" pitchFamily="49" charset="0"/>
                <a:cs typeface="Courier New" panose="02070309020205020404" pitchFamily="49" charset="0"/>
              </a:rPr>
              <a:t>import pandas as pd</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Load le dataset</a:t>
            </a:r>
          </a:p>
          <a:p>
            <a:r>
              <a:rPr lang="fr-FR">
                <a:solidFill>
                  <a:schemeClr val="bg1"/>
                </a:solidFill>
                <a:latin typeface="Courier New" panose="02070309020205020404" pitchFamily="49" charset="0"/>
                <a:cs typeface="Courier New" panose="02070309020205020404" pitchFamily="49" charset="0"/>
              </a:rPr>
              <a:t>df = pd.read_csv('advertising.csv')</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Définir le modèle</a:t>
            </a:r>
          </a:p>
          <a:p>
            <a:r>
              <a:rPr lang="fr-FR">
                <a:solidFill>
                  <a:schemeClr val="bg1"/>
                </a:solidFill>
                <a:latin typeface="Courier New" panose="02070309020205020404" pitchFamily="49" charset="0"/>
                <a:cs typeface="Courier New" panose="02070309020205020404" pitchFamily="49" charset="0"/>
              </a:rPr>
              <a:t>model = smf.ols( '</a:t>
            </a:r>
            <a:r>
              <a:rPr lang="fr-FR" b="1">
                <a:solidFill>
                  <a:schemeClr val="bg1"/>
                </a:solidFill>
                <a:latin typeface="Courier New" panose="02070309020205020404" pitchFamily="49" charset="0"/>
                <a:cs typeface="Courier New" panose="02070309020205020404" pitchFamily="49" charset="0"/>
              </a:rPr>
              <a:t>Sales ~ TV'</a:t>
            </a:r>
            <a:r>
              <a:rPr lang="fr-FR">
                <a:solidFill>
                  <a:schemeClr val="bg1"/>
                </a:solidFill>
                <a:latin typeface="Courier New" panose="02070309020205020404" pitchFamily="49" charset="0"/>
                <a:cs typeface="Courier New" panose="02070309020205020404" pitchFamily="49" charset="0"/>
              </a:rPr>
              <a:t>, data = df)</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Fit le modèle </a:t>
            </a:r>
          </a:p>
          <a:p>
            <a:r>
              <a:rPr lang="fr-FR">
                <a:solidFill>
                  <a:schemeClr val="bg1"/>
                </a:solidFill>
                <a:latin typeface="Courier New" panose="02070309020205020404" pitchFamily="49" charset="0"/>
                <a:cs typeface="Courier New" panose="02070309020205020404" pitchFamily="49" charset="0"/>
              </a:rPr>
              <a:t>results = model.fit()</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Résultats</a:t>
            </a:r>
          </a:p>
          <a:p>
            <a:r>
              <a:rPr lang="fr-FR">
                <a:solidFill>
                  <a:schemeClr val="bg1"/>
                </a:solidFill>
                <a:latin typeface="Courier New" panose="02070309020205020404" pitchFamily="49" charset="0"/>
                <a:cs typeface="Courier New" panose="02070309020205020404" pitchFamily="49" charset="0"/>
              </a:rPr>
              <a:t>results.summary()</a:t>
            </a:r>
          </a:p>
        </p:txBody>
      </p:sp>
      <p:sp>
        <p:nvSpPr>
          <p:cNvPr id="7" name="Title 1">
            <a:extLst>
              <a:ext uri="{FF2B5EF4-FFF2-40B4-BE49-F238E27FC236}">
                <a16:creationId xmlns:a16="http://schemas.microsoft.com/office/drawing/2014/main" id="{414E686C-82BE-C949-AA23-554D6DE2A0AE}"/>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Sales ~ TV</a:t>
            </a:r>
          </a:p>
        </p:txBody>
      </p:sp>
      <p:sp>
        <p:nvSpPr>
          <p:cNvPr id="9" name="Rectangle 8">
            <a:extLst>
              <a:ext uri="{FF2B5EF4-FFF2-40B4-BE49-F238E27FC236}">
                <a16:creationId xmlns:a16="http://schemas.microsoft.com/office/drawing/2014/main" id="{E083001A-D621-7C4C-A054-36AA0CA5F6C2}"/>
              </a:ext>
            </a:extLst>
          </p:cNvPr>
          <p:cNvSpPr/>
          <p:nvPr/>
        </p:nvSpPr>
        <p:spPr>
          <a:xfrm>
            <a:off x="3048000" y="5978390"/>
            <a:ext cx="6664004" cy="369332"/>
          </a:xfrm>
          <a:prstGeom prst="rect">
            <a:avLst/>
          </a:prstGeom>
          <a:solidFill>
            <a:schemeClr val="tx1"/>
          </a:solidFill>
        </p:spPr>
        <p:txBody>
          <a:bodyPr wrap="none">
            <a:spAutoFit/>
          </a:bodyPr>
          <a:lstStyle/>
          <a:p>
            <a:r>
              <a:rPr lang="fr-FR">
                <a:solidFill>
                  <a:schemeClr val="bg1"/>
                </a:solidFill>
                <a:latin typeface="Courier New" panose="02070309020205020404" pitchFamily="49" charset="0"/>
                <a:cs typeface="Courier New" panose="02070309020205020404" pitchFamily="49" charset="0"/>
              </a:rPr>
              <a:t>results = sms.ols( </a:t>
            </a:r>
            <a:r>
              <a:rPr lang="fr-FR" b="1">
                <a:solidFill>
                  <a:schemeClr val="bg1"/>
                </a:solidFill>
                <a:latin typeface="Courier New" panose="02070309020205020404" pitchFamily="49" charset="0"/>
                <a:cs typeface="Courier New" panose="02070309020205020404" pitchFamily="49" charset="0"/>
              </a:rPr>
              <a:t>Sales ~ TV</a:t>
            </a:r>
            <a:r>
              <a:rPr lang="fr-FR">
                <a:solidFill>
                  <a:schemeClr val="bg1"/>
                </a:solidFill>
                <a:latin typeface="Courier New" panose="02070309020205020404" pitchFamily="49" charset="0"/>
                <a:cs typeface="Courier New" panose="02070309020205020404" pitchFamily="49" charset="0"/>
              </a:rPr>
              <a:t>, data = df).fit()</a:t>
            </a:r>
          </a:p>
        </p:txBody>
      </p:sp>
    </p:spTree>
    <p:extLst>
      <p:ext uri="{BB962C8B-B14F-4D97-AF65-F5344CB8AC3E}">
        <p14:creationId xmlns:p14="http://schemas.microsoft.com/office/powerpoint/2010/main" val="514858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722DCA-2D1B-8446-BA1F-1639C0BD36DB}"/>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Sales ~ TV</a:t>
            </a:r>
          </a:p>
        </p:txBody>
      </p:sp>
      <p:pic>
        <p:nvPicPr>
          <p:cNvPr id="8" name="Picture 7">
            <a:extLst>
              <a:ext uri="{FF2B5EF4-FFF2-40B4-BE49-F238E27FC236}">
                <a16:creationId xmlns:a16="http://schemas.microsoft.com/office/drawing/2014/main" id="{BE792502-24BC-9A44-9C49-1BED8C251F3E}"/>
              </a:ext>
            </a:extLst>
          </p:cNvPr>
          <p:cNvPicPr>
            <a:picLocks noChangeAspect="1"/>
          </p:cNvPicPr>
          <p:nvPr/>
        </p:nvPicPr>
        <p:blipFill>
          <a:blip r:embed="rId2"/>
          <a:stretch>
            <a:fillRect/>
          </a:stretch>
        </p:blipFill>
        <p:spPr>
          <a:xfrm>
            <a:off x="2987920" y="1486450"/>
            <a:ext cx="6216160" cy="3885100"/>
          </a:xfrm>
          <a:prstGeom prst="rect">
            <a:avLst/>
          </a:prstGeom>
        </p:spPr>
      </p:pic>
      <p:pic>
        <p:nvPicPr>
          <p:cNvPr id="4" name="Picture 3">
            <a:extLst>
              <a:ext uri="{FF2B5EF4-FFF2-40B4-BE49-F238E27FC236}">
                <a16:creationId xmlns:a16="http://schemas.microsoft.com/office/drawing/2014/main" id="{FBC508EB-D394-284F-994A-5D38D8A3E11B}"/>
              </a:ext>
            </a:extLst>
          </p:cNvPr>
          <p:cNvPicPr>
            <a:picLocks noChangeAspect="1"/>
          </p:cNvPicPr>
          <p:nvPr/>
        </p:nvPicPr>
        <p:blipFill>
          <a:blip r:embed="rId3"/>
          <a:stretch>
            <a:fillRect/>
          </a:stretch>
        </p:blipFill>
        <p:spPr>
          <a:xfrm>
            <a:off x="1331947" y="1071286"/>
            <a:ext cx="9517832" cy="5548970"/>
          </a:xfrm>
          <a:prstGeom prst="rect">
            <a:avLst/>
          </a:prstGeom>
        </p:spPr>
      </p:pic>
    </p:spTree>
    <p:extLst>
      <p:ext uri="{BB962C8B-B14F-4D97-AF65-F5344CB8AC3E}">
        <p14:creationId xmlns:p14="http://schemas.microsoft.com/office/powerpoint/2010/main" val="326846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63AA9B-642C-7D4D-99A5-087D4629F539}"/>
              </a:ext>
            </a:extLst>
          </p:cNvPr>
          <p:cNvPicPr>
            <a:picLocks noChangeAspect="1"/>
          </p:cNvPicPr>
          <p:nvPr/>
        </p:nvPicPr>
        <p:blipFill>
          <a:blip r:embed="rId2"/>
          <a:stretch>
            <a:fillRect/>
          </a:stretch>
        </p:blipFill>
        <p:spPr>
          <a:xfrm>
            <a:off x="191173" y="674564"/>
            <a:ext cx="11442027" cy="1850144"/>
          </a:xfrm>
          <a:prstGeom prst="rect">
            <a:avLst/>
          </a:prstGeom>
        </p:spPr>
      </p:pic>
      <p:sp>
        <p:nvSpPr>
          <p:cNvPr id="3" name="TextBox 2">
            <a:extLst>
              <a:ext uri="{FF2B5EF4-FFF2-40B4-BE49-F238E27FC236}">
                <a16:creationId xmlns:a16="http://schemas.microsoft.com/office/drawing/2014/main" id="{E01BDCAD-F457-034D-A288-5CD5C6DBA9AF}"/>
              </a:ext>
            </a:extLst>
          </p:cNvPr>
          <p:cNvSpPr txBox="1"/>
          <p:nvPr/>
        </p:nvSpPr>
        <p:spPr>
          <a:xfrm>
            <a:off x="191173" y="2832881"/>
            <a:ext cx="6505371" cy="923330"/>
          </a:xfrm>
          <a:prstGeom prst="rect">
            <a:avLst/>
          </a:prstGeom>
          <a:noFill/>
          <a:ln w="19050">
            <a:solidFill>
              <a:srgbClr val="0070C0"/>
            </a:solidFill>
          </a:ln>
        </p:spPr>
        <p:txBody>
          <a:bodyPr wrap="none" rtlCol="0">
            <a:spAutoFit/>
          </a:bodyPr>
          <a:lstStyle/>
          <a:p>
            <a:pPr marL="285750" indent="-285750">
              <a:buFont typeface="Arial" panose="020B0604020202020204" pitchFamily="34" charset="0"/>
              <a:buChar char="•"/>
            </a:pPr>
            <a:r>
              <a:rPr lang="fr-FR" b="1">
                <a:highlight>
                  <a:srgbClr val="FFFF00"/>
                </a:highlight>
              </a:rPr>
              <a:t>df.Sales = 0.0475 * df.TV + 7.0326 + epsilon</a:t>
            </a:r>
          </a:p>
          <a:p>
            <a:pPr marL="285750" indent="-285750">
              <a:buFont typeface="Arial" panose="020B0604020202020204" pitchFamily="34" charset="0"/>
              <a:buChar char="•"/>
            </a:pPr>
            <a:r>
              <a:rPr lang="fr-FR"/>
              <a:t>Mesure de la corrélation entre les variables (normalisées)</a:t>
            </a:r>
          </a:p>
          <a:p>
            <a:pPr marL="285750" indent="-285750">
              <a:buFont typeface="Arial" panose="020B0604020202020204" pitchFamily="34" charset="0"/>
              <a:buChar char="•"/>
            </a:pPr>
            <a:r>
              <a:rPr lang="fr-FR"/>
              <a:t>si on ne dépense rien en TV on vend quand meme 7.0326 unités</a:t>
            </a:r>
          </a:p>
        </p:txBody>
      </p:sp>
      <p:sp>
        <p:nvSpPr>
          <p:cNvPr id="4" name="TextBox 3">
            <a:extLst>
              <a:ext uri="{FF2B5EF4-FFF2-40B4-BE49-F238E27FC236}">
                <a16:creationId xmlns:a16="http://schemas.microsoft.com/office/drawing/2014/main" id="{A589ADDE-8CC9-0B42-9AA6-994B449D76A2}"/>
              </a:ext>
            </a:extLst>
          </p:cNvPr>
          <p:cNvSpPr txBox="1"/>
          <p:nvPr/>
        </p:nvSpPr>
        <p:spPr>
          <a:xfrm>
            <a:off x="191173" y="4167434"/>
            <a:ext cx="11266226" cy="646331"/>
          </a:xfrm>
          <a:prstGeom prst="rect">
            <a:avLst/>
          </a:prstGeom>
          <a:solidFill>
            <a:schemeClr val="tx1"/>
          </a:solidFill>
          <a:ln>
            <a:solidFill>
              <a:srgbClr val="FF0000"/>
            </a:solidFill>
          </a:ln>
        </p:spPr>
        <p:txBody>
          <a:bodyPr wrap="none" rtlCol="0">
            <a:spAutoFit/>
          </a:bodyPr>
          <a:lstStyle/>
          <a:p>
            <a:r>
              <a:rPr lang="fr-FR">
                <a:solidFill>
                  <a:schemeClr val="bg1"/>
                </a:solidFill>
              </a:rPr>
              <a:t> </a:t>
            </a:r>
            <a:r>
              <a:rPr lang="fr-FR">
                <a:solidFill>
                  <a:schemeClr val="bg1"/>
                </a:solidFill>
                <a:latin typeface="Courier New" panose="02070309020205020404" pitchFamily="49" charset="0"/>
                <a:cs typeface="Courier New" panose="02070309020205020404" pitchFamily="49" charset="0"/>
              </a:rPr>
              <a:t>results.</a:t>
            </a:r>
            <a:r>
              <a:rPr lang="fr-FR" b="1">
                <a:solidFill>
                  <a:schemeClr val="bg1"/>
                </a:solidFill>
                <a:latin typeface="Courier New" panose="02070309020205020404" pitchFamily="49" charset="0"/>
                <a:cs typeface="Courier New" panose="02070309020205020404" pitchFamily="49" charset="0"/>
              </a:rPr>
              <a:t>fittedvalues</a:t>
            </a:r>
            <a:r>
              <a:rPr lang="fr-FR">
                <a:solidFill>
                  <a:schemeClr val="bg1"/>
                </a:solidFill>
                <a:latin typeface="Courier New" panose="02070309020205020404" pitchFamily="49" charset="0"/>
                <a:cs typeface="Courier New" panose="02070309020205020404" pitchFamily="49" charset="0"/>
              </a:rPr>
              <a:t> = results.</a:t>
            </a:r>
            <a:r>
              <a:rPr lang="fr-FR" b="1">
                <a:solidFill>
                  <a:schemeClr val="bg1"/>
                </a:solidFill>
                <a:latin typeface="Courier New" panose="02070309020205020404" pitchFamily="49" charset="0"/>
                <a:cs typeface="Courier New" panose="02070309020205020404" pitchFamily="49" charset="0"/>
              </a:rPr>
              <a:t>params</a:t>
            </a:r>
            <a:r>
              <a:rPr lang="fr-FR">
                <a:solidFill>
                  <a:schemeClr val="bg1"/>
                </a:solidFill>
                <a:latin typeface="Courier New" panose="02070309020205020404" pitchFamily="49" charset="0"/>
                <a:cs typeface="Courier New" panose="02070309020205020404" pitchFamily="49" charset="0"/>
              </a:rPr>
              <a:t>['TV'] * df['TV'] + results.</a:t>
            </a:r>
            <a:r>
              <a:rPr lang="fr-FR" b="1">
                <a:solidFill>
                  <a:schemeClr val="bg1"/>
                </a:solidFill>
                <a:latin typeface="Courier New" panose="02070309020205020404" pitchFamily="49" charset="0"/>
                <a:cs typeface="Courier New" panose="02070309020205020404" pitchFamily="49" charset="0"/>
              </a:rPr>
              <a:t>params</a:t>
            </a:r>
            <a:r>
              <a:rPr lang="fr-FR">
                <a:solidFill>
                  <a:schemeClr val="bg1"/>
                </a:solidFill>
                <a:latin typeface="Courier New" panose="02070309020205020404" pitchFamily="49" charset="0"/>
                <a:cs typeface="Courier New" panose="02070309020205020404" pitchFamily="49" charset="0"/>
              </a:rPr>
              <a:t>['const']</a:t>
            </a:r>
          </a:p>
          <a:p>
            <a:r>
              <a:rPr lang="fr-FR">
                <a:solidFill>
                  <a:schemeClr val="bg1"/>
                </a:solidFill>
                <a:latin typeface="Courier New" panose="02070309020205020404" pitchFamily="49" charset="0"/>
                <a:cs typeface="Courier New" panose="02070309020205020404" pitchFamily="49" charset="0"/>
              </a:rPr>
              <a:t>results.</a:t>
            </a:r>
            <a:r>
              <a:rPr lang="fr-FR" b="1">
                <a:solidFill>
                  <a:schemeClr val="bg1"/>
                </a:solidFill>
                <a:latin typeface="Courier New" panose="02070309020205020404" pitchFamily="49" charset="0"/>
                <a:cs typeface="Courier New" panose="02070309020205020404" pitchFamily="49" charset="0"/>
              </a:rPr>
              <a:t>resid</a:t>
            </a:r>
            <a:r>
              <a:rPr lang="fr-FR">
                <a:solidFill>
                  <a:schemeClr val="bg1"/>
                </a:solidFill>
                <a:latin typeface="Courier New" panose="02070309020205020404" pitchFamily="49" charset="0"/>
                <a:cs typeface="Courier New" panose="02070309020205020404" pitchFamily="49" charset="0"/>
              </a:rPr>
              <a:t> = df['Sales'] - results.</a:t>
            </a:r>
            <a:r>
              <a:rPr lang="fr-FR" b="1">
                <a:solidFill>
                  <a:schemeClr val="bg1"/>
                </a:solidFill>
                <a:latin typeface="Courier New" panose="02070309020205020404" pitchFamily="49" charset="0"/>
                <a:cs typeface="Courier New" panose="02070309020205020404" pitchFamily="49" charset="0"/>
              </a:rPr>
              <a:t>fittedvalues</a:t>
            </a:r>
          </a:p>
        </p:txBody>
      </p:sp>
      <p:sp>
        <p:nvSpPr>
          <p:cNvPr id="6" name="Rectangle 5">
            <a:extLst>
              <a:ext uri="{FF2B5EF4-FFF2-40B4-BE49-F238E27FC236}">
                <a16:creationId xmlns:a16="http://schemas.microsoft.com/office/drawing/2014/main" id="{E173F0E0-BDB6-7241-A07A-484CC562CFF7}"/>
              </a:ext>
            </a:extLst>
          </p:cNvPr>
          <p:cNvSpPr/>
          <p:nvPr/>
        </p:nvSpPr>
        <p:spPr>
          <a:xfrm>
            <a:off x="229516" y="5224988"/>
            <a:ext cx="11817704" cy="1477328"/>
          </a:xfrm>
          <a:prstGeom prst="rect">
            <a:avLst/>
          </a:prstGeom>
          <a:ln w="19050">
            <a:solidFill>
              <a:srgbClr val="0070C0"/>
            </a:solidFill>
          </a:ln>
        </p:spPr>
        <p:txBody>
          <a:bodyPr wrap="square">
            <a:spAutoFit/>
          </a:bodyPr>
          <a:lstStyle/>
          <a:p>
            <a:pPr marL="285750" indent="-285750">
              <a:buFont typeface="Arial" panose="020B0604020202020204" pitchFamily="34" charset="0"/>
              <a:buChar char="•"/>
            </a:pPr>
            <a:r>
              <a:rPr lang="en-US" b="0" i="0">
                <a:solidFill>
                  <a:srgbClr val="000000"/>
                </a:solidFill>
                <a:effectLst/>
                <a:latin typeface="Montserrat"/>
              </a:rPr>
              <a:t>The associated </a:t>
            </a:r>
            <a:r>
              <a:rPr lang="en-US" b="0" i="1">
                <a:solidFill>
                  <a:srgbClr val="000000"/>
                </a:solidFill>
                <a:effectLst/>
                <a:latin typeface="Montserrat"/>
              </a:rPr>
              <a:t>p-values</a:t>
            </a:r>
            <a:r>
              <a:rPr lang="en-US" b="0" i="0">
                <a:solidFill>
                  <a:srgbClr val="000000"/>
                </a:solidFill>
                <a:effectLst/>
                <a:latin typeface="Montserrat"/>
              </a:rPr>
              <a:t> and </a:t>
            </a:r>
            <a:r>
              <a:rPr lang="en-US" b="0" i="1">
                <a:solidFill>
                  <a:srgbClr val="000000"/>
                </a:solidFill>
                <a:effectLst/>
                <a:latin typeface="Montserrat"/>
              </a:rPr>
              <a:t>confidence intervals</a:t>
            </a:r>
            <a:r>
              <a:rPr lang="en-US" b="0" i="0">
                <a:solidFill>
                  <a:srgbClr val="000000"/>
                </a:solidFill>
                <a:effectLst/>
                <a:latin typeface="Montserrat"/>
              </a:rPr>
              <a:t> tell you how much trust you can put in these coefficient estimations. The p-value also tells you how confident you can be that each individual variable has some correlation with the outcome.</a:t>
            </a:r>
          </a:p>
          <a:p>
            <a:pPr marL="285750" indent="-285750">
              <a:buFont typeface="Arial" panose="020B0604020202020204" pitchFamily="34" charset="0"/>
              <a:buChar char="•"/>
            </a:pPr>
            <a:r>
              <a:rPr lang="en-US" b="0" i="0">
                <a:solidFill>
                  <a:srgbClr val="000000"/>
                </a:solidFill>
                <a:effectLst/>
                <a:highlight>
                  <a:srgbClr val="FFFF00"/>
                </a:highlight>
                <a:latin typeface="Montserrat"/>
              </a:rPr>
              <a:t>When the </a:t>
            </a:r>
            <a:r>
              <a:rPr lang="en-US" b="0" i="1">
                <a:solidFill>
                  <a:srgbClr val="000000"/>
                </a:solidFill>
                <a:effectLst/>
                <a:highlight>
                  <a:srgbClr val="FFFF00"/>
                </a:highlight>
                <a:latin typeface="Montserrat"/>
              </a:rPr>
              <a:t>p-value &gt; 0.05</a:t>
            </a:r>
            <a:r>
              <a:rPr lang="en-US" b="0" i="0">
                <a:solidFill>
                  <a:srgbClr val="000000"/>
                </a:solidFill>
                <a:effectLst/>
                <a:highlight>
                  <a:srgbClr val="FFFF00"/>
                </a:highlight>
                <a:latin typeface="Montserrat"/>
              </a:rPr>
              <a:t> or when the confidence interval contains 0, then the coefficients are not reliable. </a:t>
            </a:r>
          </a:p>
          <a:p>
            <a:pPr marL="285750" indent="-285750">
              <a:buFont typeface="Arial" panose="020B0604020202020204" pitchFamily="34" charset="0"/>
              <a:buChar char="•"/>
            </a:pPr>
            <a:r>
              <a:rPr lang="en-US" b="0" i="0">
                <a:solidFill>
                  <a:srgbClr val="000000"/>
                </a:solidFill>
                <a:effectLst/>
                <a:latin typeface="Montserrat"/>
              </a:rPr>
              <a:t>The </a:t>
            </a:r>
            <a:r>
              <a:rPr lang="en-US" b="0" i="1">
                <a:solidFill>
                  <a:srgbClr val="000000"/>
                </a:solidFill>
                <a:effectLst/>
                <a:latin typeface="Montserrat"/>
              </a:rPr>
              <a:t>t</a:t>
            </a:r>
            <a:r>
              <a:rPr lang="en-US" b="0" i="0">
                <a:solidFill>
                  <a:srgbClr val="000000"/>
                </a:solidFill>
                <a:effectLst/>
                <a:latin typeface="Montserrat"/>
              </a:rPr>
              <a:t> and </a:t>
            </a:r>
            <a:r>
              <a:rPr lang="en-US" b="0" i="1">
                <a:solidFill>
                  <a:srgbClr val="000000"/>
                </a:solidFill>
                <a:effectLst/>
                <a:latin typeface="Montserrat"/>
              </a:rPr>
              <a:t>std error</a:t>
            </a:r>
            <a:r>
              <a:rPr lang="en-US" b="0" i="0">
                <a:solidFill>
                  <a:srgbClr val="000000"/>
                </a:solidFill>
                <a:effectLst/>
                <a:latin typeface="Montserrat"/>
              </a:rPr>
              <a:t> also give an indication of how much the coefficient varies around the estimated value. You want a high </a:t>
            </a:r>
            <a:r>
              <a:rPr lang="en-US" b="0" i="1">
                <a:solidFill>
                  <a:srgbClr val="000000"/>
                </a:solidFill>
                <a:effectLst/>
                <a:latin typeface="Montserrat"/>
              </a:rPr>
              <a:t>t</a:t>
            </a:r>
            <a:r>
              <a:rPr lang="en-US" b="0" i="0">
                <a:solidFill>
                  <a:srgbClr val="000000"/>
                </a:solidFill>
                <a:effectLst/>
                <a:latin typeface="Montserrat"/>
              </a:rPr>
              <a:t> and a low </a:t>
            </a:r>
            <a:r>
              <a:rPr lang="en-US" b="0" i="1">
                <a:solidFill>
                  <a:srgbClr val="000000"/>
                </a:solidFill>
                <a:effectLst/>
                <a:latin typeface="Montserrat"/>
              </a:rPr>
              <a:t>std error</a:t>
            </a:r>
            <a:r>
              <a:rPr lang="en-US" b="0" i="0">
                <a:solidFill>
                  <a:srgbClr val="000000"/>
                </a:solidFill>
                <a:effectLst/>
                <a:latin typeface="Montserrat"/>
              </a:rPr>
              <a:t> compared to the value of the coefficient.</a:t>
            </a:r>
          </a:p>
        </p:txBody>
      </p:sp>
      <p:sp>
        <p:nvSpPr>
          <p:cNvPr id="7" name="Title 1">
            <a:extLst>
              <a:ext uri="{FF2B5EF4-FFF2-40B4-BE49-F238E27FC236}">
                <a16:creationId xmlns:a16="http://schemas.microsoft.com/office/drawing/2014/main" id="{9FD7F9F1-6B9C-1F4C-873F-BEE447E5EB8A}"/>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Les coefficients</a:t>
            </a:r>
          </a:p>
        </p:txBody>
      </p:sp>
    </p:spTree>
    <p:extLst>
      <p:ext uri="{BB962C8B-B14F-4D97-AF65-F5344CB8AC3E}">
        <p14:creationId xmlns:p14="http://schemas.microsoft.com/office/powerpoint/2010/main" val="176001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968FCC-9506-454F-853B-0F464AB925C5}"/>
              </a:ext>
            </a:extLst>
          </p:cNvPr>
          <p:cNvSpPr/>
          <p:nvPr/>
        </p:nvSpPr>
        <p:spPr>
          <a:xfrm>
            <a:off x="3048000" y="2136339"/>
            <a:ext cx="6096000" cy="2585323"/>
          </a:xfrm>
          <a:prstGeom prst="rect">
            <a:avLst/>
          </a:prstGeom>
        </p:spPr>
        <p:txBody>
          <a:bodyPr>
            <a:spAutoFit/>
          </a:bodyPr>
          <a:lstStyle/>
          <a:p>
            <a:r>
              <a:rPr lang="en-US" b="0" i="0">
                <a:effectLst/>
                <a:latin typeface="Montserrat"/>
              </a:rPr>
              <a:t>if the confidence interval contains the value zero, this means that there's a 95% chance that the true coefficient is equal to zero. But a zero coefficient corresponds to the null hypothesis we were looking to reject in the first place. So if the confidence interval contains 0, we can no longer reject the null hypothesis and cannot trust the coefficient value given by the regression. </a:t>
            </a:r>
            <a:br>
              <a:rPr lang="en-US"/>
            </a:br>
            <a:r>
              <a:rPr lang="en-US" b="0" i="0">
                <a:effectLst/>
                <a:latin typeface="Montserrat"/>
              </a:rPr>
              <a:t>In practice, when the confidence interval contains 0 then the p value is usually large so that we cannot reject the null hypothesis anyway.</a:t>
            </a:r>
            <a:endParaRPr lang="fr-FR"/>
          </a:p>
        </p:txBody>
      </p:sp>
    </p:spTree>
    <p:extLst>
      <p:ext uri="{BB962C8B-B14F-4D97-AF65-F5344CB8AC3E}">
        <p14:creationId xmlns:p14="http://schemas.microsoft.com/office/powerpoint/2010/main" val="267686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6ECEFD-244C-274A-B407-0D7D8404BFF2}"/>
              </a:ext>
            </a:extLst>
          </p:cNvPr>
          <p:cNvSpPr/>
          <p:nvPr/>
        </p:nvSpPr>
        <p:spPr>
          <a:xfrm>
            <a:off x="324620" y="1687712"/>
            <a:ext cx="11231109" cy="3046988"/>
          </a:xfrm>
          <a:prstGeom prst="rect">
            <a:avLst/>
          </a:prstGeom>
        </p:spPr>
        <p:txBody>
          <a:bodyPr wrap="square">
            <a:spAutoFit/>
          </a:bodyPr>
          <a:lstStyle/>
          <a:p>
            <a:pPr marL="285750" indent="-285750">
              <a:buFont typeface="Arial" panose="020B0604020202020204" pitchFamily="34" charset="0"/>
              <a:buChar char="•"/>
            </a:pPr>
            <a:r>
              <a:rPr lang="en-US" sz="2400" b="0" i="0">
                <a:effectLst/>
              </a:rPr>
              <a:t>R-squared:  defined as the amount of variation of the target variable which is explained by your model.</a:t>
            </a:r>
          </a:p>
          <a:p>
            <a:pPr marL="285750" indent="-285750">
              <a:buFont typeface="Arial" panose="020B0604020202020204" pitchFamily="34" charset="0"/>
              <a:buChar char="•"/>
            </a:pPr>
            <a:r>
              <a:rPr lang="en-US" sz="2400" b="0" i="0">
                <a:effectLst/>
              </a:rPr>
              <a:t>R-squared is always positive and lower than 1. </a:t>
            </a:r>
          </a:p>
          <a:p>
            <a:pPr marL="285750" indent="-285750">
              <a:buFont typeface="Arial" panose="020B0604020202020204" pitchFamily="34" charset="0"/>
              <a:buChar char="•"/>
            </a:pPr>
            <a:r>
              <a:rPr lang="en-US" sz="2400" b="0" i="0">
                <a:effectLst/>
              </a:rPr>
              <a:t>The rule of thumb is to have R-squared values around or superior to 0.75 but that truly depends on your data and your domain of application. </a:t>
            </a:r>
          </a:p>
          <a:p>
            <a:pPr marL="285750" indent="-285750">
              <a:buFont typeface="Arial" panose="020B0604020202020204" pitchFamily="34" charset="0"/>
              <a:buChar char="•"/>
            </a:pPr>
            <a:r>
              <a:rPr lang="en-US" sz="2400" b="0" i="0">
                <a:effectLst/>
              </a:rPr>
              <a:t>In our case we have a R-squared of 0.612 which indicates that our very simple model only accounts for 61% of the variability in Sales.</a:t>
            </a:r>
          </a:p>
          <a:p>
            <a:pPr marL="285750" indent="-285750">
              <a:buFont typeface="Arial" panose="020B0604020202020204" pitchFamily="34" charset="0"/>
              <a:buChar char="•"/>
            </a:pPr>
            <a:r>
              <a:rPr lang="en-US" sz="2400" b="0" i="0">
                <a:effectLst/>
              </a:rPr>
              <a:t>This can surely be improved.</a:t>
            </a:r>
          </a:p>
        </p:txBody>
      </p:sp>
      <p:sp>
        <p:nvSpPr>
          <p:cNvPr id="4" name="Title 1">
            <a:extLst>
              <a:ext uri="{FF2B5EF4-FFF2-40B4-BE49-F238E27FC236}">
                <a16:creationId xmlns:a16="http://schemas.microsoft.com/office/drawing/2014/main" id="{C5AF8E5B-23C3-2D41-AFBC-2F0E04FD0AD9}"/>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R-squared</a:t>
            </a:r>
          </a:p>
        </p:txBody>
      </p:sp>
    </p:spTree>
    <p:extLst>
      <p:ext uri="{BB962C8B-B14F-4D97-AF65-F5344CB8AC3E}">
        <p14:creationId xmlns:p14="http://schemas.microsoft.com/office/powerpoint/2010/main" val="918551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6E691-2086-534F-895A-C7B552B513FB}"/>
              </a:ext>
            </a:extLst>
          </p:cNvPr>
          <p:cNvPicPr>
            <a:picLocks noChangeAspect="1"/>
          </p:cNvPicPr>
          <p:nvPr/>
        </p:nvPicPr>
        <p:blipFill>
          <a:blip r:embed="rId2"/>
          <a:stretch>
            <a:fillRect/>
          </a:stretch>
        </p:blipFill>
        <p:spPr>
          <a:xfrm>
            <a:off x="598113" y="915670"/>
            <a:ext cx="10985500" cy="5575300"/>
          </a:xfrm>
          <a:prstGeom prst="rect">
            <a:avLst/>
          </a:prstGeom>
        </p:spPr>
      </p:pic>
      <p:sp>
        <p:nvSpPr>
          <p:cNvPr id="4" name="Title 1">
            <a:extLst>
              <a:ext uri="{FF2B5EF4-FFF2-40B4-BE49-F238E27FC236}">
                <a16:creationId xmlns:a16="http://schemas.microsoft.com/office/drawing/2014/main" id="{3796615E-B9B4-1F4A-B40D-5E8707BB245F}"/>
              </a:ext>
            </a:extLst>
          </p:cNvPr>
          <p:cNvSpPr txBox="1">
            <a:spLocks/>
          </p:cNvSpPr>
          <p:nvPr/>
        </p:nvSpPr>
        <p:spPr>
          <a:xfrm>
            <a:off x="-10274" y="-5170"/>
            <a:ext cx="12202274" cy="646331"/>
          </a:xfrm>
          <a:prstGeom prst="rect">
            <a:avLst/>
          </a:prstGeom>
          <a:solidFill>
            <a:srgbClr val="C04E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Régression linéaire: R-squared</a:t>
            </a:r>
          </a:p>
        </p:txBody>
      </p:sp>
    </p:spTree>
    <p:extLst>
      <p:ext uri="{BB962C8B-B14F-4D97-AF65-F5344CB8AC3E}">
        <p14:creationId xmlns:p14="http://schemas.microsoft.com/office/powerpoint/2010/main" val="1617868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111BA-AFA5-E14E-BD32-DB68AB7F96D2}"/>
              </a:ext>
            </a:extLst>
          </p:cNvPr>
          <p:cNvPicPr>
            <a:picLocks noChangeAspect="1"/>
          </p:cNvPicPr>
          <p:nvPr/>
        </p:nvPicPr>
        <p:blipFill>
          <a:blip r:embed="rId2"/>
          <a:stretch>
            <a:fillRect/>
          </a:stretch>
        </p:blipFill>
        <p:spPr>
          <a:xfrm>
            <a:off x="1337084" y="691028"/>
            <a:ext cx="9517832" cy="5548970"/>
          </a:xfrm>
          <a:prstGeom prst="rect">
            <a:avLst/>
          </a:prstGeom>
        </p:spPr>
      </p:pic>
    </p:spTree>
    <p:extLst>
      <p:ext uri="{BB962C8B-B14F-4D97-AF65-F5344CB8AC3E}">
        <p14:creationId xmlns:p14="http://schemas.microsoft.com/office/powerpoint/2010/main" val="10343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5E9-F9DD-2E4F-9C14-5A55E17BCCD3}"/>
              </a:ext>
            </a:extLst>
          </p:cNvPr>
          <p:cNvSpPr>
            <a:spLocks noGrp="1"/>
          </p:cNvSpPr>
          <p:nvPr>
            <p:ph type="title"/>
          </p:nvPr>
        </p:nvSpPr>
        <p:spPr/>
        <p:txBody>
          <a:bodyPr/>
          <a:lstStyle/>
          <a:p>
            <a:r>
              <a:rPr lang="fr-FR"/>
              <a:t>Diagnostique graphique</a:t>
            </a:r>
          </a:p>
        </p:txBody>
      </p:sp>
      <p:sp>
        <p:nvSpPr>
          <p:cNvPr id="3" name="Text Placeholder 2">
            <a:extLst>
              <a:ext uri="{FF2B5EF4-FFF2-40B4-BE49-F238E27FC236}">
                <a16:creationId xmlns:a16="http://schemas.microsoft.com/office/drawing/2014/main" id="{9A5F5893-4CFA-BB4C-A820-8B1DC246A2FB}"/>
              </a:ext>
            </a:extLst>
          </p:cNvPr>
          <p:cNvSpPr>
            <a:spLocks noGrp="1"/>
          </p:cNvSpPr>
          <p:nvPr>
            <p:ph type="body" idx="1"/>
          </p:nvPr>
        </p:nvSpPr>
        <p:spPr/>
        <p:txBody>
          <a:bodyPr/>
          <a:lstStyle/>
          <a:p>
            <a:r>
              <a:rPr lang="fr-FR"/>
              <a:t>Résidus vs fitted</a:t>
            </a:r>
          </a:p>
        </p:txBody>
      </p:sp>
    </p:spTree>
    <p:extLst>
      <p:ext uri="{BB962C8B-B14F-4D97-AF65-F5344CB8AC3E}">
        <p14:creationId xmlns:p14="http://schemas.microsoft.com/office/powerpoint/2010/main" val="25020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0EF94-B5EB-9D47-B547-C009AF116F82}"/>
              </a:ext>
            </a:extLst>
          </p:cNvPr>
          <p:cNvPicPr>
            <a:picLocks noChangeAspect="1"/>
          </p:cNvPicPr>
          <p:nvPr/>
        </p:nvPicPr>
        <p:blipFill>
          <a:blip r:embed="rId2"/>
          <a:stretch>
            <a:fillRect/>
          </a:stretch>
        </p:blipFill>
        <p:spPr>
          <a:xfrm>
            <a:off x="6831330" y="845820"/>
            <a:ext cx="4545329" cy="3030219"/>
          </a:xfrm>
          <a:prstGeom prst="rect">
            <a:avLst/>
          </a:prstGeom>
        </p:spPr>
      </p:pic>
      <p:sp>
        <p:nvSpPr>
          <p:cNvPr id="7" name="Title 1">
            <a:extLst>
              <a:ext uri="{FF2B5EF4-FFF2-40B4-BE49-F238E27FC236}">
                <a16:creationId xmlns:a16="http://schemas.microsoft.com/office/drawing/2014/main" id="{3E3B26D6-B783-4447-A16A-38DA0BAC7909}"/>
              </a:ext>
            </a:extLst>
          </p:cNvPr>
          <p:cNvSpPr txBox="1">
            <a:spLocks/>
          </p:cNvSpPr>
          <p:nvPr/>
        </p:nvSpPr>
        <p:spPr>
          <a:xfrm>
            <a:off x="-10274" y="-5170"/>
            <a:ext cx="12202274" cy="646331"/>
          </a:xfrm>
          <a:prstGeom prst="rect">
            <a:avLst/>
          </a:prstGeom>
          <a:solidFill>
            <a:srgbClr val="9DBB02"/>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Résidus vs fitted</a:t>
            </a:r>
          </a:p>
        </p:txBody>
      </p:sp>
      <p:sp>
        <p:nvSpPr>
          <p:cNvPr id="8" name="TextBox 7">
            <a:extLst>
              <a:ext uri="{FF2B5EF4-FFF2-40B4-BE49-F238E27FC236}">
                <a16:creationId xmlns:a16="http://schemas.microsoft.com/office/drawing/2014/main" id="{7327F41D-35AD-FA4C-A0BF-9B196495E45E}"/>
              </a:ext>
            </a:extLst>
          </p:cNvPr>
          <p:cNvSpPr txBox="1"/>
          <p:nvPr/>
        </p:nvSpPr>
        <p:spPr>
          <a:xfrm>
            <a:off x="388429" y="1085850"/>
            <a:ext cx="5383722" cy="3139321"/>
          </a:xfrm>
          <a:prstGeom prst="rect">
            <a:avLst/>
          </a:prstGeom>
          <a:noFill/>
          <a:ln w="28575">
            <a:solidFill>
              <a:srgbClr val="0070C0"/>
            </a:solidFill>
          </a:ln>
        </p:spPr>
        <p:txBody>
          <a:bodyPr wrap="square" rtlCol="0">
            <a:spAutoFit/>
          </a:bodyPr>
          <a:lstStyle/>
          <a:p>
            <a:r>
              <a:rPr lang="fr-FR"/>
              <a:t>Le plot des </a:t>
            </a:r>
            <a:r>
              <a:rPr lang="fr-FR" b="1"/>
              <a:t>residuals vs fittedvalues</a:t>
            </a:r>
            <a:r>
              <a:rPr lang="fr-FR"/>
              <a:t> montre la présence d'une relation non linéaire entre la cible et le prédicteur.</a:t>
            </a:r>
          </a:p>
          <a:p>
            <a:endParaRPr lang="fr-FR"/>
          </a:p>
          <a:p>
            <a:r>
              <a:rPr lang="fr-FR"/>
              <a:t>Un graphe où les résidus sont réparti de façon uniforme autout d'une ligne horizontal montre  que la relation entre les 2 variables est </a:t>
            </a:r>
            <a:r>
              <a:rPr lang="fr-FR" b="1"/>
              <a:t>principalement linéaire.</a:t>
            </a:r>
          </a:p>
          <a:p>
            <a:endParaRPr lang="fr-FR"/>
          </a:p>
          <a:p>
            <a:r>
              <a:rPr lang="fr-FR"/>
              <a:t>A l'opposé un graphe avec un pattern évident indiquera que les 2 variables sont liées </a:t>
            </a:r>
            <a:r>
              <a:rPr lang="fr-FR" b="1"/>
              <a:t>non-linéairement.</a:t>
            </a:r>
          </a:p>
          <a:p>
            <a:endParaRPr lang="fr-FR"/>
          </a:p>
        </p:txBody>
      </p:sp>
      <p:pic>
        <p:nvPicPr>
          <p:cNvPr id="10" name="Picture 9">
            <a:extLst>
              <a:ext uri="{FF2B5EF4-FFF2-40B4-BE49-F238E27FC236}">
                <a16:creationId xmlns:a16="http://schemas.microsoft.com/office/drawing/2014/main" id="{E70BAE70-F444-304D-A63E-F1DF42EDA973}"/>
              </a:ext>
            </a:extLst>
          </p:cNvPr>
          <p:cNvPicPr>
            <a:picLocks noChangeAspect="1"/>
          </p:cNvPicPr>
          <p:nvPr/>
        </p:nvPicPr>
        <p:blipFill>
          <a:blip r:embed="rId3"/>
          <a:stretch>
            <a:fillRect/>
          </a:stretch>
        </p:blipFill>
        <p:spPr>
          <a:xfrm>
            <a:off x="6926580" y="3876039"/>
            <a:ext cx="4354830" cy="2903220"/>
          </a:xfrm>
          <a:prstGeom prst="rect">
            <a:avLst/>
          </a:prstGeom>
        </p:spPr>
      </p:pic>
    </p:spTree>
    <p:extLst>
      <p:ext uri="{BB962C8B-B14F-4D97-AF65-F5344CB8AC3E}">
        <p14:creationId xmlns:p14="http://schemas.microsoft.com/office/powerpoint/2010/main" val="401284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AD7C-BC6A-4445-B972-BD42FAE73854}"/>
              </a:ext>
            </a:extLst>
          </p:cNvPr>
          <p:cNvSpPr>
            <a:spLocks noGrp="1"/>
          </p:cNvSpPr>
          <p:nvPr>
            <p:ph type="title"/>
          </p:nvPr>
        </p:nvSpPr>
        <p:spPr/>
        <p:txBody>
          <a:bodyPr/>
          <a:lstStyle/>
          <a:p>
            <a:r>
              <a:rPr lang="fr-FR"/>
              <a:t>Corrélation</a:t>
            </a:r>
          </a:p>
        </p:txBody>
      </p:sp>
      <p:sp>
        <p:nvSpPr>
          <p:cNvPr id="3" name="Text Placeholder 2">
            <a:extLst>
              <a:ext uri="{FF2B5EF4-FFF2-40B4-BE49-F238E27FC236}">
                <a16:creationId xmlns:a16="http://schemas.microsoft.com/office/drawing/2014/main" id="{2DC9378E-D74B-A04A-A7A5-364C6DCF213E}"/>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16991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E766-33BD-D34F-AA0D-270868780E0D}"/>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A vous: Sales ~ Radio et Sales ~ Newspaper</a:t>
            </a:r>
          </a:p>
        </p:txBody>
      </p:sp>
      <p:sp>
        <p:nvSpPr>
          <p:cNvPr id="3" name="TextBox 2">
            <a:extLst>
              <a:ext uri="{FF2B5EF4-FFF2-40B4-BE49-F238E27FC236}">
                <a16:creationId xmlns:a16="http://schemas.microsoft.com/office/drawing/2014/main" id="{D487E485-CEFD-D846-B53C-2430A075C2BD}"/>
              </a:ext>
            </a:extLst>
          </p:cNvPr>
          <p:cNvSpPr txBox="1"/>
          <p:nvPr/>
        </p:nvSpPr>
        <p:spPr>
          <a:xfrm>
            <a:off x="388428" y="1085850"/>
            <a:ext cx="8229791" cy="3108543"/>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fr-FR" sz="2800"/>
              <a:t>créez les modèles</a:t>
            </a:r>
          </a:p>
          <a:p>
            <a:pPr marL="742950" lvl="1" indent="-285750">
              <a:buFont typeface="Arial" panose="020B0604020202020204" pitchFamily="34" charset="0"/>
              <a:buChar char="•"/>
            </a:pPr>
            <a:r>
              <a:rPr lang="fr-FR" sz="2800"/>
              <a:t>Sales ~ Newspaper</a:t>
            </a:r>
          </a:p>
          <a:p>
            <a:pPr marL="742950" lvl="1" indent="-285750">
              <a:buFont typeface="Arial" panose="020B0604020202020204" pitchFamily="34" charset="0"/>
              <a:buChar char="•"/>
            </a:pPr>
            <a:r>
              <a:rPr lang="fr-FR" sz="2800"/>
              <a:t>Sales ~ Radio</a:t>
            </a:r>
          </a:p>
          <a:p>
            <a:pPr marL="285750" indent="-285750">
              <a:buFont typeface="Arial" panose="020B0604020202020204" pitchFamily="34" charset="0"/>
              <a:buChar char="•"/>
            </a:pPr>
            <a:r>
              <a:rPr lang="fr-FR" sz="2800"/>
              <a:t>Comparez les coefficients, p-values, t-test, ..</a:t>
            </a:r>
          </a:p>
          <a:p>
            <a:pPr marL="285750" indent="-285750">
              <a:buFont typeface="Arial" panose="020B0604020202020204" pitchFamily="34" charset="0"/>
              <a:buChar char="•"/>
            </a:pPr>
            <a:r>
              <a:rPr lang="fr-FR" sz="2800"/>
              <a:t>Comparez R-squared</a:t>
            </a:r>
          </a:p>
          <a:p>
            <a:pPr marL="285750" indent="-285750">
              <a:buFont typeface="Arial" panose="020B0604020202020204" pitchFamily="34" charset="0"/>
              <a:buChar char="•"/>
            </a:pPr>
            <a:r>
              <a:rPr lang="fr-FR" sz="2800"/>
              <a:t>Plot residuals vs fitted</a:t>
            </a:r>
          </a:p>
          <a:p>
            <a:endParaRPr lang="fr-FR" sz="2800"/>
          </a:p>
        </p:txBody>
      </p:sp>
    </p:spTree>
    <p:extLst>
      <p:ext uri="{BB962C8B-B14F-4D97-AF65-F5344CB8AC3E}">
        <p14:creationId xmlns:p14="http://schemas.microsoft.com/office/powerpoint/2010/main" val="3595260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99AEC-89FE-3B45-8B78-FF8D9DC8238A}"/>
              </a:ext>
            </a:extLst>
          </p:cNvPr>
          <p:cNvSpPr/>
          <p:nvPr/>
        </p:nvSpPr>
        <p:spPr>
          <a:xfrm>
            <a:off x="354956" y="1212349"/>
            <a:ext cx="5139159" cy="2031325"/>
          </a:xfrm>
          <a:prstGeom prst="rect">
            <a:avLst/>
          </a:prstGeom>
          <a:solidFill>
            <a:srgbClr val="FFFF00"/>
          </a:solidFill>
          <a:ln w="28575">
            <a:solidFill>
              <a:srgbClr val="0070C0"/>
            </a:solidFill>
          </a:ln>
        </p:spPr>
        <p:txBody>
          <a:bodyPr wrap="square">
            <a:spAutoFit/>
          </a:bodyPr>
          <a:lstStyle/>
          <a:p>
            <a:r>
              <a:rPr lang="en-US" b="1" i="0">
                <a:solidFill>
                  <a:srgbClr val="000000"/>
                </a:solidFill>
                <a:effectLst/>
                <a:latin typeface="Montserrat"/>
              </a:rPr>
              <a:t>Adj. R-squared</a:t>
            </a:r>
            <a:r>
              <a:rPr lang="en-US" b="0" i="0">
                <a:solidFill>
                  <a:srgbClr val="000000"/>
                </a:solidFill>
                <a:effectLst/>
                <a:latin typeface="Montserrat"/>
              </a:rPr>
              <a:t>: R-squared avec une pénalité liée au nombres de variables du modèle, sa complexité. </a:t>
            </a:r>
          </a:p>
          <a:p>
            <a:pPr lvl="1">
              <a:buFont typeface="Arial" panose="020B0604020202020204" pitchFamily="34" charset="0"/>
              <a:buChar char="•"/>
            </a:pPr>
            <a:r>
              <a:rPr lang="en-US">
                <a:solidFill>
                  <a:srgbClr val="000000"/>
                </a:solidFill>
                <a:latin typeface="Montserrat"/>
              </a:rPr>
              <a:t> Adj. R-squared permet de voir si un modèle plus complexe explique réellement mieux les données</a:t>
            </a:r>
          </a:p>
          <a:p>
            <a:pPr lvl="1">
              <a:buFont typeface="Arial" panose="020B0604020202020204" pitchFamily="34" charset="0"/>
              <a:buChar char="•"/>
            </a:pPr>
            <a:r>
              <a:rPr lang="en-US">
                <a:solidFill>
                  <a:srgbClr val="000000"/>
                </a:solidFill>
                <a:latin typeface="Montserrat"/>
              </a:rPr>
              <a:t> Comparer  Adj. R-squared et  R-squared</a:t>
            </a:r>
            <a:br>
              <a:rPr lang="en-US"/>
            </a:br>
            <a:endParaRPr lang="fr-FR"/>
          </a:p>
        </p:txBody>
      </p:sp>
      <p:sp>
        <p:nvSpPr>
          <p:cNvPr id="4" name="Rectangle 3">
            <a:extLst>
              <a:ext uri="{FF2B5EF4-FFF2-40B4-BE49-F238E27FC236}">
                <a16:creationId xmlns:a16="http://schemas.microsoft.com/office/drawing/2014/main" id="{7688B33B-9ABC-FD4E-A750-A857ECA599C3}"/>
              </a:ext>
            </a:extLst>
          </p:cNvPr>
          <p:cNvSpPr/>
          <p:nvPr/>
        </p:nvSpPr>
        <p:spPr>
          <a:xfrm>
            <a:off x="6697883" y="1212349"/>
            <a:ext cx="5139159" cy="1477328"/>
          </a:xfrm>
          <a:prstGeom prst="rect">
            <a:avLst/>
          </a:prstGeom>
          <a:ln>
            <a:solidFill>
              <a:schemeClr val="bg1">
                <a:lumMod val="75000"/>
              </a:schemeClr>
            </a:solidFill>
          </a:ln>
        </p:spPr>
        <p:txBody>
          <a:bodyPr wrap="square">
            <a:spAutoFit/>
          </a:bodyPr>
          <a:lstStyle/>
          <a:p>
            <a:pPr>
              <a:buFont typeface="Arial" panose="020B0604020202020204" pitchFamily="34" charset="0"/>
              <a:buChar char="•"/>
            </a:pPr>
            <a:r>
              <a:rPr lang="en-US">
                <a:solidFill>
                  <a:srgbClr val="000000"/>
                </a:solidFill>
                <a:latin typeface="Montserrat"/>
              </a:rPr>
              <a:t> The </a:t>
            </a:r>
            <a:r>
              <a:rPr lang="en-US" b="1">
                <a:solidFill>
                  <a:srgbClr val="000000"/>
                </a:solidFill>
                <a:latin typeface="Montserrat"/>
              </a:rPr>
              <a:t>F-statistic </a:t>
            </a:r>
            <a:r>
              <a:rPr lang="en-US">
                <a:solidFill>
                  <a:srgbClr val="000000"/>
                </a:solidFill>
                <a:latin typeface="Montserrat"/>
              </a:rPr>
              <a:t>et la </a:t>
            </a:r>
            <a:r>
              <a:rPr lang="en-US" b="1">
                <a:solidFill>
                  <a:srgbClr val="000000"/>
                </a:solidFill>
                <a:latin typeface="Montserrat"/>
              </a:rPr>
              <a:t>p-value </a:t>
            </a:r>
            <a:r>
              <a:rPr lang="en-US">
                <a:solidFill>
                  <a:srgbClr val="000000"/>
                </a:solidFill>
                <a:latin typeface="Montserrat"/>
              </a:rPr>
              <a:t>associée indique si le modèle est meilleur qu'un modèle </a:t>
            </a:r>
            <a:r>
              <a:rPr lang="en-US" i="1">
                <a:solidFill>
                  <a:srgbClr val="000000"/>
                </a:solidFill>
                <a:latin typeface="Montserrat"/>
              </a:rPr>
              <a:t>vide</a:t>
            </a:r>
          </a:p>
          <a:p>
            <a:pPr lvl="1">
              <a:buFont typeface="Arial" panose="020B0604020202020204" pitchFamily="34" charset="0"/>
              <a:buChar char="•"/>
            </a:pPr>
            <a:r>
              <a:rPr lang="en-US">
                <a:solidFill>
                  <a:srgbClr val="000000"/>
                </a:solidFill>
                <a:latin typeface="Montserrat"/>
              </a:rPr>
              <a:t> H0: les coefficients sont tous égaux à 0</a:t>
            </a:r>
          </a:p>
          <a:p>
            <a:pPr lvl="1">
              <a:buFont typeface="Arial" panose="020B0604020202020204" pitchFamily="34" charset="0"/>
              <a:buChar char="•"/>
            </a:pPr>
            <a:r>
              <a:rPr lang="en-US">
                <a:solidFill>
                  <a:srgbClr val="000000"/>
                </a:solidFill>
                <a:latin typeface="Montserrat"/>
              </a:rPr>
              <a:t> F Stat permet de dire si le R-squared est significatif</a:t>
            </a:r>
          </a:p>
        </p:txBody>
      </p:sp>
      <p:sp>
        <p:nvSpPr>
          <p:cNvPr id="5" name="Rectangle 4">
            <a:extLst>
              <a:ext uri="{FF2B5EF4-FFF2-40B4-BE49-F238E27FC236}">
                <a16:creationId xmlns:a16="http://schemas.microsoft.com/office/drawing/2014/main" id="{C1F9ECAA-BE18-1C43-8AD3-AEA7EC697C86}"/>
              </a:ext>
            </a:extLst>
          </p:cNvPr>
          <p:cNvSpPr/>
          <p:nvPr/>
        </p:nvSpPr>
        <p:spPr>
          <a:xfrm>
            <a:off x="6697883" y="3813822"/>
            <a:ext cx="5139159" cy="2308324"/>
          </a:xfrm>
          <a:prstGeom prst="rect">
            <a:avLst/>
          </a:prstGeom>
          <a:ln>
            <a:solidFill>
              <a:schemeClr val="bg1">
                <a:lumMod val="75000"/>
              </a:schemeClr>
            </a:solidFill>
          </a:ln>
        </p:spPr>
        <p:txBody>
          <a:bodyPr wrap="square">
            <a:spAutoFit/>
          </a:bodyPr>
          <a:lstStyle/>
          <a:p>
            <a:r>
              <a:rPr lang="en-US">
                <a:solidFill>
                  <a:srgbClr val="000000"/>
                </a:solidFill>
                <a:latin typeface="Montserrat"/>
              </a:rPr>
              <a:t>AIC et BIC: estimation de la quantité d'information du dataset qui n'est pas pris en compte par le modèle</a:t>
            </a:r>
          </a:p>
          <a:p>
            <a:endParaRPr lang="en-US">
              <a:solidFill>
                <a:srgbClr val="000000"/>
              </a:solidFill>
              <a:latin typeface="Montserrat"/>
            </a:endParaRPr>
          </a:p>
          <a:p>
            <a:pPr>
              <a:buFont typeface="Arial" panose="020B0604020202020204" pitchFamily="34" charset="0"/>
              <a:buChar char="•"/>
            </a:pPr>
            <a:r>
              <a:rPr lang="en-US" b="1">
                <a:solidFill>
                  <a:srgbClr val="000000"/>
                </a:solidFill>
                <a:latin typeface="Montserrat"/>
              </a:rPr>
              <a:t> AIC</a:t>
            </a:r>
            <a:r>
              <a:rPr lang="en-US">
                <a:solidFill>
                  <a:srgbClr val="000000"/>
                </a:solidFill>
                <a:latin typeface="Montserrat"/>
              </a:rPr>
              <a:t> = n – log-likelihood</a:t>
            </a:r>
          </a:p>
          <a:p>
            <a:pPr>
              <a:buFont typeface="Arial" panose="020B0604020202020204" pitchFamily="34" charset="0"/>
              <a:buChar char="•"/>
            </a:pPr>
            <a:r>
              <a:rPr lang="en-US">
                <a:solidFill>
                  <a:srgbClr val="000000"/>
                </a:solidFill>
                <a:latin typeface="Montserrat"/>
              </a:rPr>
              <a:t> </a:t>
            </a:r>
            <a:r>
              <a:rPr lang="en-US" b="1">
                <a:solidFill>
                  <a:srgbClr val="000000"/>
                </a:solidFill>
                <a:latin typeface="Montserrat"/>
              </a:rPr>
              <a:t>BIC</a:t>
            </a:r>
            <a:r>
              <a:rPr lang="en-US">
                <a:solidFill>
                  <a:srgbClr val="000000"/>
                </a:solidFill>
                <a:latin typeface="Montserrat"/>
              </a:rPr>
              <a:t> : k log(n) – log-likelihood</a:t>
            </a:r>
          </a:p>
          <a:p>
            <a:pPr>
              <a:buFont typeface="Arial" panose="020B0604020202020204" pitchFamily="34" charset="0"/>
              <a:buChar char="•"/>
            </a:pPr>
            <a:endParaRPr lang="en-US">
              <a:solidFill>
                <a:srgbClr val="000000"/>
              </a:solidFill>
              <a:latin typeface="Montserrat"/>
            </a:endParaRPr>
          </a:p>
          <a:p>
            <a:pPr>
              <a:buFont typeface="Arial" panose="020B0604020202020204" pitchFamily="34" charset="0"/>
              <a:buChar char="•"/>
            </a:pPr>
            <a:r>
              <a:rPr lang="en-US">
                <a:solidFill>
                  <a:srgbClr val="000000"/>
                </a:solidFill>
                <a:latin typeface="Montserrat"/>
              </a:rPr>
              <a:t> Discussion </a:t>
            </a:r>
            <a:r>
              <a:rPr lang="en-US">
                <a:solidFill>
                  <a:srgbClr val="000000"/>
                </a:solidFill>
                <a:latin typeface="Montserrat"/>
                <a:hlinkClick r:id="rId2"/>
              </a:rPr>
              <a:t>AIC vs BIC</a:t>
            </a:r>
            <a:endParaRPr lang="en-US">
              <a:solidFill>
                <a:srgbClr val="000000"/>
              </a:solidFill>
              <a:latin typeface="Montserrat"/>
            </a:endParaRPr>
          </a:p>
        </p:txBody>
      </p:sp>
      <p:sp>
        <p:nvSpPr>
          <p:cNvPr id="6" name="Rectangle 5">
            <a:extLst>
              <a:ext uri="{FF2B5EF4-FFF2-40B4-BE49-F238E27FC236}">
                <a16:creationId xmlns:a16="http://schemas.microsoft.com/office/drawing/2014/main" id="{FE3D6299-29A2-C64B-90D5-4D841017CF63}"/>
              </a:ext>
            </a:extLst>
          </p:cNvPr>
          <p:cNvSpPr/>
          <p:nvPr/>
        </p:nvSpPr>
        <p:spPr>
          <a:xfrm>
            <a:off x="354956" y="3814862"/>
            <a:ext cx="5139159" cy="1477328"/>
          </a:xfrm>
          <a:prstGeom prst="rect">
            <a:avLst/>
          </a:prstGeom>
          <a:solidFill>
            <a:srgbClr val="FFFF00"/>
          </a:solidFill>
          <a:ln w="28575">
            <a:solidFill>
              <a:srgbClr val="0070C0"/>
            </a:solidFill>
          </a:ln>
        </p:spPr>
        <p:txBody>
          <a:bodyPr wrap="square">
            <a:spAutoFit/>
          </a:bodyPr>
          <a:lstStyle/>
          <a:p>
            <a:pPr>
              <a:buFont typeface="Arial" panose="020B0604020202020204" pitchFamily="34" charset="0"/>
              <a:buChar char="•"/>
            </a:pPr>
            <a:r>
              <a:rPr lang="en-US">
                <a:solidFill>
                  <a:srgbClr val="000000"/>
                </a:solidFill>
                <a:latin typeface="Montserrat"/>
              </a:rPr>
              <a:t> Le </a:t>
            </a:r>
            <a:r>
              <a:rPr lang="en-US" b="1">
                <a:solidFill>
                  <a:srgbClr val="000000"/>
                </a:solidFill>
                <a:latin typeface="Montserrat"/>
              </a:rPr>
              <a:t>Log-likelihood</a:t>
            </a:r>
            <a:r>
              <a:rPr lang="en-US">
                <a:solidFill>
                  <a:srgbClr val="000000"/>
                </a:solidFill>
                <a:latin typeface="Montserrat"/>
              </a:rPr>
              <a:t> mesure la probabilité d'obtenir chaque échantillon des données avec le modèle en question.</a:t>
            </a:r>
          </a:p>
          <a:p>
            <a:pPr lvl="1">
              <a:buFont typeface="Arial" panose="020B0604020202020204" pitchFamily="34" charset="0"/>
              <a:buChar char="•"/>
            </a:pPr>
            <a:r>
              <a:rPr lang="en-US">
                <a:solidFill>
                  <a:srgbClr val="000000"/>
                </a:solidFill>
                <a:latin typeface="Montserrat"/>
              </a:rPr>
              <a:t> toujours négatif</a:t>
            </a:r>
          </a:p>
          <a:p>
            <a:pPr lvl="1">
              <a:buFont typeface="Arial" panose="020B0604020202020204" pitchFamily="34" charset="0"/>
              <a:buChar char="•"/>
            </a:pPr>
            <a:r>
              <a:rPr lang="en-US">
                <a:solidFill>
                  <a:srgbClr val="000000"/>
                </a:solidFill>
                <a:latin typeface="Montserrat"/>
              </a:rPr>
              <a:t> plus proche de 0 &lt;=&gt; meilleur modèle</a:t>
            </a:r>
          </a:p>
        </p:txBody>
      </p:sp>
      <p:sp>
        <p:nvSpPr>
          <p:cNvPr id="7" name="Title 1">
            <a:extLst>
              <a:ext uri="{FF2B5EF4-FFF2-40B4-BE49-F238E27FC236}">
                <a16:creationId xmlns:a16="http://schemas.microsoft.com/office/drawing/2014/main" id="{94AA010E-4EBF-6D4C-8398-C9CEC4960E77}"/>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Autres Métriques</a:t>
            </a:r>
          </a:p>
        </p:txBody>
      </p:sp>
    </p:spTree>
    <p:extLst>
      <p:ext uri="{BB962C8B-B14F-4D97-AF65-F5344CB8AC3E}">
        <p14:creationId xmlns:p14="http://schemas.microsoft.com/office/powerpoint/2010/main" val="3452778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929B39-CA81-8B47-9D5E-203D6081FCC9}"/>
              </a:ext>
            </a:extLst>
          </p:cNvPr>
          <p:cNvGraphicFramePr>
            <a:graphicFrameLocks noGrp="1"/>
          </p:cNvGraphicFramePr>
          <p:nvPr>
            <p:extLst>
              <p:ext uri="{D42A27DB-BD31-4B8C-83A1-F6EECF244321}">
                <p14:modId xmlns:p14="http://schemas.microsoft.com/office/powerpoint/2010/main" val="3083705902"/>
              </p:ext>
            </p:extLst>
          </p:nvPr>
        </p:nvGraphicFramePr>
        <p:xfrm>
          <a:off x="1399577" y="1289843"/>
          <a:ext cx="9382572" cy="4351339"/>
        </p:xfrm>
        <a:graphic>
          <a:graphicData uri="http://schemas.openxmlformats.org/drawingml/2006/table">
            <a:tbl>
              <a:tblPr/>
              <a:tblGrid>
                <a:gridCol w="3127524">
                  <a:extLst>
                    <a:ext uri="{9D8B030D-6E8A-4147-A177-3AD203B41FA5}">
                      <a16:colId xmlns:a16="http://schemas.microsoft.com/office/drawing/2014/main" val="1730797328"/>
                    </a:ext>
                  </a:extLst>
                </a:gridCol>
                <a:gridCol w="3127524">
                  <a:extLst>
                    <a:ext uri="{9D8B030D-6E8A-4147-A177-3AD203B41FA5}">
                      <a16:colId xmlns:a16="http://schemas.microsoft.com/office/drawing/2014/main" val="67323689"/>
                    </a:ext>
                  </a:extLst>
                </a:gridCol>
                <a:gridCol w="3127524">
                  <a:extLst>
                    <a:ext uri="{9D8B030D-6E8A-4147-A177-3AD203B41FA5}">
                      <a16:colId xmlns:a16="http://schemas.microsoft.com/office/drawing/2014/main" val="2726673096"/>
                    </a:ext>
                  </a:extLst>
                </a:gridCol>
              </a:tblGrid>
              <a:tr h="870268">
                <a:tc>
                  <a:txBody>
                    <a:bodyPr/>
                    <a:lstStyle/>
                    <a:p>
                      <a:pPr fontAlgn="t"/>
                      <a:r>
                        <a:rPr lang="en-US" sz="1600" b="1">
                          <a:effectLst/>
                          <a:latin typeface="Verdana" panose="020B0604030504040204" pitchFamily="34" charset="0"/>
                        </a:rPr>
                        <a:t>Coefficients</a:t>
                      </a:r>
                      <a:endParaRPr lang="en-US" sz="1600">
                        <a:effectLst/>
                        <a:latin typeface="Verdana" panose="020B0604030504040204" pitchFamily="34" charset="0"/>
                      </a:endParaRP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Influence of the predictor on the outcome when all other predictors are kept constant</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 </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338099675"/>
                  </a:ext>
                </a:extLst>
              </a:tr>
              <a:tr h="870268">
                <a:tc>
                  <a:txBody>
                    <a:bodyPr/>
                    <a:lstStyle/>
                    <a:p>
                      <a:pPr fontAlgn="t"/>
                      <a:r>
                        <a:rPr lang="en-US" sz="1600" b="1">
                          <a:effectLst/>
                          <a:latin typeface="Verdana" panose="020B0604030504040204" pitchFamily="34" charset="0"/>
                        </a:rPr>
                        <a:t>P(t)</a:t>
                      </a:r>
                      <a:endParaRPr lang="en-US" sz="1600">
                        <a:effectLst/>
                        <a:latin typeface="Verdana" panose="020B0604030504040204" pitchFamily="34" charset="0"/>
                      </a:endParaRP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P-value of the coefficient </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buFont typeface="Arial" panose="020B0604020202020204" pitchFamily="34" charset="0"/>
                        <a:buChar char="•"/>
                      </a:pPr>
                      <a:r>
                        <a:rPr lang="en-US" sz="1600">
                          <a:effectLst/>
                          <a:latin typeface="Verdana" panose="020B0604030504040204" pitchFamily="34" charset="0"/>
                        </a:rPr>
                        <a:t>Smaller = better</a:t>
                      </a:r>
                    </a:p>
                    <a:p>
                      <a:pPr fontAlgn="t">
                        <a:buFont typeface="Arial" panose="020B0604020202020204" pitchFamily="34" charset="0"/>
                        <a:buChar char="•"/>
                      </a:pPr>
                      <a:r>
                        <a:rPr lang="en-US" sz="1600">
                          <a:effectLst/>
                          <a:latin typeface="Verdana" panose="020B0604030504040204" pitchFamily="34" charset="0"/>
                        </a:rPr>
                        <a:t>When p(t)  &gt; 0.05 the coefficient is unreliable</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4242705425"/>
                  </a:ext>
                </a:extLst>
              </a:tr>
              <a:tr h="1115030">
                <a:tc>
                  <a:txBody>
                    <a:bodyPr/>
                    <a:lstStyle/>
                    <a:p>
                      <a:pPr fontAlgn="t"/>
                      <a:r>
                        <a:rPr lang="en-US" sz="1600" b="1">
                          <a:effectLst/>
                          <a:latin typeface="Verdana" panose="020B0604030504040204" pitchFamily="34" charset="0"/>
                        </a:rPr>
                        <a:t>Confidence interval</a:t>
                      </a:r>
                      <a:endParaRPr lang="en-US" sz="1600">
                        <a:effectLst/>
                        <a:latin typeface="Verdana" panose="020B0604030504040204" pitchFamily="34" charset="0"/>
                      </a:endParaRP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 The 2.5% - 97.5% interval for the coefficient</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buFont typeface="Arial" panose="020B0604020202020204" pitchFamily="34" charset="0"/>
                        <a:buChar char="•"/>
                      </a:pPr>
                      <a:r>
                        <a:rPr lang="en-US" sz="1600">
                          <a:effectLst/>
                          <a:latin typeface="Verdana" panose="020B0604030504040204" pitchFamily="34" charset="0"/>
                        </a:rPr>
                        <a:t>Smaller = better</a:t>
                      </a:r>
                    </a:p>
                    <a:p>
                      <a:pPr fontAlgn="t">
                        <a:buFont typeface="Arial" panose="020B0604020202020204" pitchFamily="34" charset="0"/>
                        <a:buChar char="•"/>
                      </a:pPr>
                      <a:r>
                        <a:rPr lang="en-US" sz="1600">
                          <a:effectLst/>
                          <a:latin typeface="Verdana" panose="020B0604030504040204" pitchFamily="34" charset="0"/>
                        </a:rPr>
                        <a:t>If the confidence interval contains 0, the coefficient is not reliable</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1614927191"/>
                  </a:ext>
                </a:extLst>
              </a:tr>
              <a:tr h="870268">
                <a:tc>
                  <a:txBody>
                    <a:bodyPr/>
                    <a:lstStyle/>
                    <a:p>
                      <a:pPr fontAlgn="t"/>
                      <a:r>
                        <a:rPr lang="en-US" sz="1600" b="1">
                          <a:effectLst/>
                          <a:latin typeface="Verdana" panose="020B0604030504040204" pitchFamily="34" charset="0"/>
                        </a:rPr>
                        <a:t> Std Err.</a:t>
                      </a:r>
                      <a:endParaRPr lang="en-US" sz="1600">
                        <a:effectLst/>
                        <a:latin typeface="Verdana" panose="020B0604030504040204" pitchFamily="34" charset="0"/>
                      </a:endParaRP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The standard error is an estimate of the variations of the coefficient. </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buFont typeface="Arial" panose="020B0604020202020204" pitchFamily="34" charset="0"/>
                        <a:buChar char="•"/>
                      </a:pPr>
                      <a:r>
                        <a:rPr lang="en-US" sz="1600">
                          <a:effectLst/>
                          <a:latin typeface="Verdana" panose="020B0604030504040204" pitchFamily="34" charset="0"/>
                        </a:rPr>
                        <a:t>Smaller = better</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1753591307"/>
                  </a:ext>
                </a:extLst>
              </a:tr>
              <a:tr h="625505">
                <a:tc>
                  <a:txBody>
                    <a:bodyPr/>
                    <a:lstStyle/>
                    <a:p>
                      <a:pPr fontAlgn="t"/>
                      <a:r>
                        <a:rPr lang="en-US" sz="1600" b="1">
                          <a:effectLst/>
                          <a:latin typeface="Verdana" panose="020B0604030504040204" pitchFamily="34" charset="0"/>
                        </a:rPr>
                        <a:t>t-statistic</a:t>
                      </a:r>
                      <a:endParaRPr lang="en-US" sz="1600">
                        <a:effectLst/>
                        <a:latin typeface="Verdana" panose="020B0604030504040204" pitchFamily="34" charset="0"/>
                      </a:endParaRP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The coefficient divided by its standard error.</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buFont typeface="Arial" panose="020B0604020202020204" pitchFamily="34" charset="0"/>
                        <a:buChar char="•"/>
                      </a:pPr>
                      <a:r>
                        <a:rPr lang="en-US" sz="1600">
                          <a:effectLst/>
                          <a:latin typeface="Verdana" panose="020B0604030504040204" pitchFamily="34" charset="0"/>
                        </a:rPr>
                        <a:t>Smaller = better</a:t>
                      </a:r>
                    </a:p>
                  </a:txBody>
                  <a:tcPr marL="67990" marR="67990" marT="67990" marB="67990">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1253282486"/>
                  </a:ext>
                </a:extLst>
              </a:tr>
            </a:tbl>
          </a:graphicData>
        </a:graphic>
      </p:graphicFrame>
      <p:sp>
        <p:nvSpPr>
          <p:cNvPr id="4" name="Title 1">
            <a:extLst>
              <a:ext uri="{FF2B5EF4-FFF2-40B4-BE49-F238E27FC236}">
                <a16:creationId xmlns:a16="http://schemas.microsoft.com/office/drawing/2014/main" id="{CC923A94-CAF2-194B-94D3-128ADE0DD4CD}"/>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Récapitulatif: pertinence du modèle</a:t>
            </a:r>
          </a:p>
        </p:txBody>
      </p:sp>
    </p:spTree>
    <p:extLst>
      <p:ext uri="{BB962C8B-B14F-4D97-AF65-F5344CB8AC3E}">
        <p14:creationId xmlns:p14="http://schemas.microsoft.com/office/powerpoint/2010/main" val="626319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5BC5D5-F504-B049-A1C3-AFF2F9CBDAC3}"/>
              </a:ext>
            </a:extLst>
          </p:cNvPr>
          <p:cNvGraphicFramePr>
            <a:graphicFrameLocks noGrp="1"/>
          </p:cNvGraphicFramePr>
          <p:nvPr>
            <p:extLst>
              <p:ext uri="{D42A27DB-BD31-4B8C-83A1-F6EECF244321}">
                <p14:modId xmlns:p14="http://schemas.microsoft.com/office/powerpoint/2010/main" val="2072748288"/>
              </p:ext>
            </p:extLst>
          </p:nvPr>
        </p:nvGraphicFramePr>
        <p:xfrm>
          <a:off x="1618489" y="1325880"/>
          <a:ext cx="8051823" cy="4851083"/>
        </p:xfrm>
        <a:graphic>
          <a:graphicData uri="http://schemas.openxmlformats.org/drawingml/2006/table">
            <a:tbl>
              <a:tblPr/>
              <a:tblGrid>
                <a:gridCol w="1737359">
                  <a:extLst>
                    <a:ext uri="{9D8B030D-6E8A-4147-A177-3AD203B41FA5}">
                      <a16:colId xmlns:a16="http://schemas.microsoft.com/office/drawing/2014/main" val="1432675332"/>
                    </a:ext>
                  </a:extLst>
                </a:gridCol>
                <a:gridCol w="3630523">
                  <a:extLst>
                    <a:ext uri="{9D8B030D-6E8A-4147-A177-3AD203B41FA5}">
                      <a16:colId xmlns:a16="http://schemas.microsoft.com/office/drawing/2014/main" val="276543418"/>
                    </a:ext>
                  </a:extLst>
                </a:gridCol>
                <a:gridCol w="2683941">
                  <a:extLst>
                    <a:ext uri="{9D8B030D-6E8A-4147-A177-3AD203B41FA5}">
                      <a16:colId xmlns:a16="http://schemas.microsoft.com/office/drawing/2014/main" val="396137573"/>
                    </a:ext>
                  </a:extLst>
                </a:gridCol>
              </a:tblGrid>
              <a:tr h="739213">
                <a:tc>
                  <a:txBody>
                    <a:bodyPr/>
                    <a:lstStyle/>
                    <a:p>
                      <a:pPr fontAlgn="t"/>
                      <a:r>
                        <a:rPr lang="en-US" sz="1200" b="1">
                          <a:solidFill>
                            <a:schemeClr val="bg1"/>
                          </a:solidFill>
                          <a:effectLst/>
                          <a:latin typeface="Verdana" panose="020B0604030504040204" pitchFamily="34" charset="0"/>
                        </a:rPr>
                        <a:t>R-squared</a:t>
                      </a:r>
                      <a:endParaRPr lang="en-US" sz="1200">
                        <a:solidFill>
                          <a:schemeClr val="bg1"/>
                        </a:solidFill>
                        <a:effectLst/>
                        <a:latin typeface="Verdana" panose="020B0604030504040204" pitchFamily="34" charset="0"/>
                      </a:endParaRP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Amount of variation of the outcome explained by your model.</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 Bigger = Better</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1523354595"/>
                  </a:ext>
                </a:extLst>
              </a:tr>
              <a:tr h="531309">
                <a:tc>
                  <a:txBody>
                    <a:bodyPr/>
                    <a:lstStyle/>
                    <a:p>
                      <a:pPr fontAlgn="t"/>
                      <a:r>
                        <a:rPr lang="en-US" sz="1200" b="1">
                          <a:solidFill>
                            <a:schemeClr val="bg1"/>
                          </a:solidFill>
                          <a:effectLst/>
                          <a:latin typeface="Verdana" panose="020B0604030504040204" pitchFamily="34" charset="0"/>
                        </a:rPr>
                        <a:t>Adj. R-squared</a:t>
                      </a:r>
                      <a:endParaRPr lang="en-US" sz="1200">
                        <a:solidFill>
                          <a:schemeClr val="bg1"/>
                        </a:solidFill>
                        <a:effectLst/>
                        <a:latin typeface="Verdana" panose="020B0604030504040204" pitchFamily="34" charset="0"/>
                      </a:endParaRP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R-squared adjusted for model complexity</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Bigger = Better</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2728772280"/>
                  </a:ext>
                </a:extLst>
              </a:tr>
              <a:tr h="947116">
                <a:tc>
                  <a:txBody>
                    <a:bodyPr/>
                    <a:lstStyle/>
                    <a:p>
                      <a:pPr fontAlgn="t"/>
                      <a:r>
                        <a:rPr lang="en-US" sz="1200" b="1">
                          <a:solidFill>
                            <a:schemeClr val="bg1"/>
                          </a:solidFill>
                          <a:effectLst/>
                          <a:latin typeface="Verdana" panose="020B0604030504040204" pitchFamily="34" charset="0"/>
                        </a:rPr>
                        <a:t>Log-likelihood</a:t>
                      </a:r>
                      <a:endParaRPr lang="en-US" sz="1200">
                        <a:solidFill>
                          <a:schemeClr val="bg1"/>
                        </a:solidFill>
                        <a:effectLst/>
                        <a:latin typeface="Verdana" panose="020B0604030504040204" pitchFamily="34" charset="0"/>
                      </a:endParaRP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 A measure of the probability of observing the data samples if the dataset was generated by the model</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Always negative</a:t>
                      </a:r>
                    </a:p>
                    <a:p>
                      <a:pPr fontAlgn="t">
                        <a:buFont typeface="Arial" panose="020B0604020202020204" pitchFamily="34" charset="0"/>
                        <a:buChar char="•"/>
                      </a:pPr>
                      <a:r>
                        <a:rPr lang="en-US" sz="1200">
                          <a:solidFill>
                            <a:schemeClr val="tx1"/>
                          </a:solidFill>
                          <a:effectLst/>
                          <a:latin typeface="Verdana" panose="020B0604030504040204" pitchFamily="34" charset="0"/>
                        </a:rPr>
                        <a:t>Bigger = Better </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1698852314"/>
                  </a:ext>
                </a:extLst>
              </a:tr>
              <a:tr h="947116">
                <a:tc>
                  <a:txBody>
                    <a:bodyPr/>
                    <a:lstStyle/>
                    <a:p>
                      <a:pPr fontAlgn="t"/>
                      <a:r>
                        <a:rPr lang="en-US" sz="1200" b="0">
                          <a:solidFill>
                            <a:schemeClr val="bg1"/>
                          </a:solidFill>
                          <a:effectLst/>
                          <a:latin typeface="Verdana" panose="020B0604030504040204" pitchFamily="34" charset="0"/>
                        </a:rPr>
                        <a:t>F-statistic</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Measures performance of the model compared to a constant only model</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Bigger = Better</a:t>
                      </a:r>
                    </a:p>
                    <a:p>
                      <a:pPr fontAlgn="t">
                        <a:buFont typeface="Arial" panose="020B0604020202020204" pitchFamily="34" charset="0"/>
                        <a:buChar char="•"/>
                      </a:pPr>
                      <a:r>
                        <a:rPr lang="en-US" sz="1200">
                          <a:solidFill>
                            <a:schemeClr val="tx1"/>
                          </a:solidFill>
                          <a:effectLst/>
                          <a:latin typeface="Verdana" panose="020B0604030504040204" pitchFamily="34" charset="0"/>
                        </a:rPr>
                        <a:t>Always &gt; 1</a:t>
                      </a:r>
                    </a:p>
                    <a:p>
                      <a:pPr fontAlgn="t">
                        <a:buFont typeface="Arial" panose="020B0604020202020204" pitchFamily="34" charset="0"/>
                        <a:buChar char="•"/>
                      </a:pPr>
                      <a:r>
                        <a:rPr lang="en-US" sz="1200">
                          <a:solidFill>
                            <a:schemeClr val="tx1"/>
                          </a:solidFill>
                          <a:effectLst/>
                          <a:latin typeface="Verdana" panose="020B0604030504040204" pitchFamily="34" charset="0"/>
                        </a:rPr>
                        <a:t>if F = 1, the model is not better than a constant value</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3810776613"/>
                  </a:ext>
                </a:extLst>
              </a:tr>
              <a:tr h="739213">
                <a:tc>
                  <a:txBody>
                    <a:bodyPr/>
                    <a:lstStyle/>
                    <a:p>
                      <a:pPr fontAlgn="t"/>
                      <a:r>
                        <a:rPr lang="en-US" sz="1200" b="0">
                          <a:solidFill>
                            <a:schemeClr val="bg1"/>
                          </a:solidFill>
                          <a:effectLst/>
                          <a:latin typeface="Verdana" panose="020B0604030504040204" pitchFamily="34" charset="0"/>
                        </a:rPr>
                        <a:t>F-proba</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 P-value associated to the F-statistic</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if F-proba &gt; 0.05, the model is not better than a constant based model </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1286344268"/>
                  </a:ext>
                </a:extLst>
              </a:tr>
              <a:tr h="947116">
                <a:tc>
                  <a:txBody>
                    <a:bodyPr/>
                    <a:lstStyle/>
                    <a:p>
                      <a:pPr fontAlgn="t"/>
                      <a:r>
                        <a:rPr lang="en-US" sz="1200">
                          <a:solidFill>
                            <a:schemeClr val="bg1"/>
                          </a:solidFill>
                          <a:effectLst/>
                          <a:latin typeface="Verdana" panose="020B0604030504040204" pitchFamily="34" charset="0"/>
                        </a:rPr>
                        <a:t>AIC &amp; BIC</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3399FF"/>
                    </a:solidFill>
                  </a:tcPr>
                </a:tc>
                <a:tc>
                  <a:txBody>
                    <a:bodyPr/>
                    <a:lstStyle/>
                    <a:p>
                      <a:pPr fontAlgn="t"/>
                      <a:r>
                        <a:rPr lang="en-US" sz="1200">
                          <a:solidFill>
                            <a:schemeClr val="tx1"/>
                          </a:solidFill>
                          <a:effectLst/>
                          <a:latin typeface="Verdana" panose="020B0604030504040204" pitchFamily="34" charset="0"/>
                        </a:rPr>
                        <a:t>Measure the performance of the model balancing the complexity and the log-likelihood</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tc>
                  <a:txBody>
                    <a:bodyPr/>
                    <a:lstStyle/>
                    <a:p>
                      <a:pPr fontAlgn="t">
                        <a:buFont typeface="Arial" panose="020B0604020202020204" pitchFamily="34" charset="0"/>
                        <a:buChar char="•"/>
                      </a:pPr>
                      <a:r>
                        <a:rPr lang="en-US" sz="1200">
                          <a:solidFill>
                            <a:schemeClr val="tx1"/>
                          </a:solidFill>
                          <a:effectLst/>
                          <a:latin typeface="Verdana" panose="020B0604030504040204" pitchFamily="34" charset="0"/>
                        </a:rPr>
                        <a:t>Bigger = Better</a:t>
                      </a:r>
                    </a:p>
                    <a:p>
                      <a:pPr fontAlgn="t">
                        <a:buFont typeface="Arial" panose="020B0604020202020204" pitchFamily="34" charset="0"/>
                        <a:buChar char="•"/>
                      </a:pPr>
                      <a:r>
                        <a:rPr lang="en-US" sz="1200">
                          <a:solidFill>
                            <a:schemeClr val="tx1"/>
                          </a:solidFill>
                          <a:effectLst/>
                          <a:latin typeface="Verdana" panose="020B0604030504040204" pitchFamily="34" charset="0"/>
                        </a:rPr>
                        <a:t>Relative values   </a:t>
                      </a:r>
                    </a:p>
                  </a:txBody>
                  <a:tcPr marL="51802" marR="51802" marT="51802" marB="51802">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chemeClr val="bg1"/>
                    </a:solidFill>
                  </a:tcPr>
                </a:tc>
                <a:extLst>
                  <a:ext uri="{0D108BD9-81ED-4DB2-BD59-A6C34878D82A}">
                    <a16:rowId xmlns:a16="http://schemas.microsoft.com/office/drawing/2014/main" val="372060194"/>
                  </a:ext>
                </a:extLst>
              </a:tr>
            </a:tbl>
          </a:graphicData>
        </a:graphic>
      </p:graphicFrame>
      <p:sp>
        <p:nvSpPr>
          <p:cNvPr id="5" name="Title 1">
            <a:extLst>
              <a:ext uri="{FF2B5EF4-FFF2-40B4-BE49-F238E27FC236}">
                <a16:creationId xmlns:a16="http://schemas.microsoft.com/office/drawing/2014/main" id="{87015921-ABC8-134C-A6C9-4A03C239E6A8}"/>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Récapitulatif: pertinence du modèle</a:t>
            </a:r>
          </a:p>
        </p:txBody>
      </p:sp>
    </p:spTree>
    <p:extLst>
      <p:ext uri="{BB962C8B-B14F-4D97-AF65-F5344CB8AC3E}">
        <p14:creationId xmlns:p14="http://schemas.microsoft.com/office/powerpoint/2010/main" val="682910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A71D5D-14E1-3541-9009-5848E8366735}"/>
              </a:ext>
            </a:extLst>
          </p:cNvPr>
          <p:cNvSpPr txBox="1">
            <a:spLocks/>
          </p:cNvSpPr>
          <p:nvPr/>
        </p:nvSpPr>
        <p:spPr>
          <a:xfrm>
            <a:off x="-10274" y="-5170"/>
            <a:ext cx="12202274" cy="646331"/>
          </a:xfrm>
          <a:prstGeom prst="rect">
            <a:avLst/>
          </a:prstGeom>
          <a:solidFill>
            <a:srgbClr val="9DBB02"/>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QQ-plot</a:t>
            </a:r>
          </a:p>
        </p:txBody>
      </p:sp>
      <p:sp>
        <p:nvSpPr>
          <p:cNvPr id="4" name="TextBox 3">
            <a:extLst>
              <a:ext uri="{FF2B5EF4-FFF2-40B4-BE49-F238E27FC236}">
                <a16:creationId xmlns:a16="http://schemas.microsoft.com/office/drawing/2014/main" id="{91DB6C16-AD5A-6D44-B971-C18DAFBE09ED}"/>
              </a:ext>
            </a:extLst>
          </p:cNvPr>
          <p:cNvSpPr txBox="1"/>
          <p:nvPr/>
        </p:nvSpPr>
        <p:spPr>
          <a:xfrm>
            <a:off x="388429" y="1085850"/>
            <a:ext cx="5383722" cy="1477328"/>
          </a:xfrm>
          <a:prstGeom prst="rect">
            <a:avLst/>
          </a:prstGeom>
          <a:noFill/>
          <a:ln w="28575">
            <a:solidFill>
              <a:srgbClr val="0070C0"/>
            </a:solidFill>
          </a:ln>
        </p:spPr>
        <p:txBody>
          <a:bodyPr wrap="square" rtlCol="0">
            <a:spAutoFit/>
          </a:bodyPr>
          <a:lstStyle/>
          <a:p>
            <a:r>
              <a:rPr lang="fr-FR"/>
              <a:t>A QQ plot or quantile-quantile plot compares the probability distributions of 2 variables by plotting their quantiles against each other. </a:t>
            </a:r>
          </a:p>
          <a:p>
            <a:r>
              <a:rPr lang="fr-FR"/>
              <a:t>When the variables follow the same distribution, the points follow a straight line.</a:t>
            </a:r>
          </a:p>
        </p:txBody>
      </p:sp>
      <p:pic>
        <p:nvPicPr>
          <p:cNvPr id="7" name="Picture 6">
            <a:extLst>
              <a:ext uri="{FF2B5EF4-FFF2-40B4-BE49-F238E27FC236}">
                <a16:creationId xmlns:a16="http://schemas.microsoft.com/office/drawing/2014/main" id="{C03A92E1-8A53-4544-8E28-206A77AFFF3A}"/>
              </a:ext>
            </a:extLst>
          </p:cNvPr>
          <p:cNvPicPr>
            <a:picLocks noChangeAspect="1"/>
          </p:cNvPicPr>
          <p:nvPr/>
        </p:nvPicPr>
        <p:blipFill>
          <a:blip r:embed="rId2"/>
          <a:stretch>
            <a:fillRect/>
          </a:stretch>
        </p:blipFill>
        <p:spPr>
          <a:xfrm>
            <a:off x="6648256" y="941388"/>
            <a:ext cx="4865368" cy="3243579"/>
          </a:xfrm>
          <a:prstGeom prst="rect">
            <a:avLst/>
          </a:prstGeom>
        </p:spPr>
      </p:pic>
      <p:sp>
        <p:nvSpPr>
          <p:cNvPr id="8" name="Rectangle 7">
            <a:extLst>
              <a:ext uri="{FF2B5EF4-FFF2-40B4-BE49-F238E27FC236}">
                <a16:creationId xmlns:a16="http://schemas.microsoft.com/office/drawing/2014/main" id="{0AE2FBC4-1F64-834D-906E-91FECD4814DE}"/>
              </a:ext>
            </a:extLst>
          </p:cNvPr>
          <p:cNvSpPr/>
          <p:nvPr/>
        </p:nvSpPr>
        <p:spPr>
          <a:xfrm>
            <a:off x="6412232" y="4766748"/>
            <a:ext cx="5509258" cy="1569660"/>
          </a:xfrm>
          <a:prstGeom prst="rect">
            <a:avLst/>
          </a:prstGeom>
          <a:ln>
            <a:solidFill>
              <a:srgbClr val="FF0000"/>
            </a:solidFill>
          </a:ln>
        </p:spPr>
        <p:txBody>
          <a:bodyPr wrap="square">
            <a:spAutoFit/>
          </a:bodyPr>
          <a:lstStyle/>
          <a:p>
            <a:r>
              <a:rPr lang="en-US" sz="1600" b="0" i="0">
                <a:effectLst/>
              </a:rPr>
              <a:t>To calculate the kth quantile of a variable X , you divide the range interval of X in q equal parts. The kth quantile x is such that Pr[X&lt;x]&lt;k/q . </a:t>
            </a:r>
            <a:br>
              <a:rPr lang="en-US" sz="1600" b="0" i="0">
                <a:effectLst/>
              </a:rPr>
            </a:br>
            <a:r>
              <a:rPr lang="en-US" sz="1600" b="0" i="0">
                <a:effectLst/>
              </a:rPr>
              <a:t>For instance:</a:t>
            </a:r>
          </a:p>
          <a:p>
            <a:pPr marL="285750" indent="-285750">
              <a:buFont typeface="Arial" panose="020B0604020202020204" pitchFamily="34" charset="0"/>
              <a:buChar char="•"/>
            </a:pPr>
            <a:r>
              <a:rPr lang="en-US" sz="1600" b="0" i="0">
                <a:solidFill>
                  <a:srgbClr val="000000"/>
                </a:solidFill>
                <a:effectLst/>
              </a:rPr>
              <a:t>the median is the 2 quantile x such that Pr[X&lt;x]&lt;0.5 .</a:t>
            </a:r>
          </a:p>
          <a:p>
            <a:pPr marL="285750" indent="-285750">
              <a:buFont typeface="Arial" panose="020B0604020202020204" pitchFamily="34" charset="0"/>
              <a:buChar char="•"/>
            </a:pPr>
            <a:r>
              <a:rPr lang="en-US" sz="1600" b="0" i="0">
                <a:solidFill>
                  <a:srgbClr val="000000"/>
                </a:solidFill>
                <a:effectLst/>
              </a:rPr>
              <a:t>quartiles are 25% and 75% quantiles</a:t>
            </a:r>
          </a:p>
        </p:txBody>
      </p:sp>
      <p:sp>
        <p:nvSpPr>
          <p:cNvPr id="9" name="Rectangle 8">
            <a:extLst>
              <a:ext uri="{FF2B5EF4-FFF2-40B4-BE49-F238E27FC236}">
                <a16:creationId xmlns:a16="http://schemas.microsoft.com/office/drawing/2014/main" id="{155904D3-60B3-A643-A311-DCD1CD767DD2}"/>
              </a:ext>
            </a:extLst>
          </p:cNvPr>
          <p:cNvSpPr/>
          <p:nvPr/>
        </p:nvSpPr>
        <p:spPr>
          <a:xfrm>
            <a:off x="0" y="3429000"/>
            <a:ext cx="6096000" cy="3416320"/>
          </a:xfrm>
          <a:prstGeom prst="rect">
            <a:avLst/>
          </a:prstGeom>
          <a:solidFill>
            <a:schemeClr val="tx1"/>
          </a:solidFill>
        </p:spPr>
        <p:txBody>
          <a:bodyPr wrap="square">
            <a:spAutoFit/>
          </a:bodyPr>
          <a:lstStyle/>
          <a:p>
            <a:r>
              <a:rPr lang="fr-FR">
                <a:solidFill>
                  <a:schemeClr val="bg1"/>
                </a:solidFill>
                <a:latin typeface="Courier New" panose="02070309020205020404" pitchFamily="49" charset="0"/>
                <a:cs typeface="Courier New" panose="02070309020205020404" pitchFamily="49" charset="0"/>
              </a:rPr>
              <a:t>sm.qqplot(results.resid, line='r')</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Compare with a normally distributed variable</a:t>
            </a:r>
          </a:p>
          <a:p>
            <a:endParaRPr lang="fr-FR">
              <a:solidFill>
                <a:schemeClr val="bg1"/>
              </a:solidFill>
              <a:latin typeface="Courier New" panose="02070309020205020404" pitchFamily="49" charset="0"/>
              <a:cs typeface="Courier New" panose="02070309020205020404" pitchFamily="49" charset="0"/>
            </a:endParaRPr>
          </a:p>
          <a:p>
            <a:r>
              <a:rPr lang="fr-FR">
                <a:solidFill>
                  <a:schemeClr val="bg1"/>
                </a:solidFill>
                <a:latin typeface="Courier New" panose="02070309020205020404" pitchFamily="49" charset="0"/>
                <a:cs typeface="Courier New" panose="02070309020205020404" pitchFamily="49" charset="0"/>
              </a:rPr>
              <a:t># Generate 200 points of a N(0,1) distributed variable with numpy</a:t>
            </a:r>
          </a:p>
          <a:p>
            <a:r>
              <a:rPr lang="fr-FR">
                <a:solidFill>
                  <a:schemeClr val="bg1"/>
                </a:solidFill>
                <a:latin typeface="Courier New" panose="02070309020205020404" pitchFamily="49" charset="0"/>
                <a:cs typeface="Courier New" panose="02070309020205020404" pitchFamily="49" charset="0"/>
              </a:rPr>
              <a:t>test = np.random.normal(0,1, 200)</a:t>
            </a:r>
          </a:p>
          <a:p>
            <a:r>
              <a:rPr lang="fr-FR">
                <a:solidFill>
                  <a:schemeClr val="bg1"/>
                </a:solidFill>
                <a:latin typeface="Courier New" panose="02070309020205020404" pitchFamily="49" charset="0"/>
                <a:cs typeface="Courier New" panose="02070309020205020404" pitchFamily="49" charset="0"/>
              </a:rPr>
              <a:t># Plot the QQplot with statsmodel</a:t>
            </a:r>
          </a:p>
          <a:p>
            <a:r>
              <a:rPr lang="fr-FR">
                <a:solidFill>
                  <a:schemeClr val="bg1"/>
                </a:solidFill>
                <a:latin typeface="Courier New" panose="02070309020205020404" pitchFamily="49" charset="0"/>
                <a:cs typeface="Courier New" panose="02070309020205020404" pitchFamily="49" charset="0"/>
              </a:rPr>
              <a:t>sm.qqplot(test, line='r')</a:t>
            </a:r>
          </a:p>
          <a:p>
            <a:endParaRPr lang="fr-FR">
              <a:solidFill>
                <a:schemeClr val="bg1"/>
              </a:solidFill>
              <a:latin typeface="Courier New" panose="02070309020205020404" pitchFamily="49" charset="0"/>
              <a:cs typeface="Courier New" panose="02070309020205020404" pitchFamily="49" charset="0"/>
            </a:endParaRPr>
          </a:p>
          <a:p>
            <a:endParaRPr lang="fr-FR">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5224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2C904A-29E7-7F4A-9E51-609F214F4FCC}"/>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A vous: Sales ~ Radio, Sales ~ Newspaper</a:t>
            </a:r>
          </a:p>
        </p:txBody>
      </p:sp>
      <p:sp>
        <p:nvSpPr>
          <p:cNvPr id="7" name="TextBox 6">
            <a:extLst>
              <a:ext uri="{FF2B5EF4-FFF2-40B4-BE49-F238E27FC236}">
                <a16:creationId xmlns:a16="http://schemas.microsoft.com/office/drawing/2014/main" id="{0F2C0AF0-E4B4-4D4A-A9B8-42B32BDF9FD9}"/>
              </a:ext>
            </a:extLst>
          </p:cNvPr>
          <p:cNvSpPr txBox="1"/>
          <p:nvPr/>
        </p:nvSpPr>
        <p:spPr>
          <a:xfrm>
            <a:off x="388429" y="1085850"/>
            <a:ext cx="5383722" cy="2308324"/>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fr-FR"/>
              <a:t>créez les modèles</a:t>
            </a:r>
          </a:p>
          <a:p>
            <a:pPr marL="742950" lvl="1" indent="-285750">
              <a:buFont typeface="Arial" panose="020B0604020202020204" pitchFamily="34" charset="0"/>
              <a:buChar char="•"/>
            </a:pPr>
            <a:r>
              <a:rPr lang="fr-FR"/>
              <a:t>Sales ~ Newspaper</a:t>
            </a:r>
          </a:p>
          <a:p>
            <a:pPr marL="742950" lvl="1" indent="-285750">
              <a:buFont typeface="Arial" panose="020B0604020202020204" pitchFamily="34" charset="0"/>
              <a:buChar char="•"/>
            </a:pPr>
            <a:r>
              <a:rPr lang="fr-FR"/>
              <a:t>Sales ~ Radio</a:t>
            </a:r>
          </a:p>
          <a:p>
            <a:pPr marL="742950" lvl="1" indent="-285750">
              <a:buFont typeface="Arial" panose="020B0604020202020204" pitchFamily="34" charset="0"/>
              <a:buChar char="•"/>
            </a:pPr>
            <a:r>
              <a:rPr lang="fr-FR"/>
              <a:t>Sales ~ TV</a:t>
            </a:r>
          </a:p>
          <a:p>
            <a:pPr marL="285750" indent="-285750">
              <a:buFont typeface="Arial" panose="020B0604020202020204" pitchFamily="34" charset="0"/>
              <a:buChar char="•"/>
            </a:pPr>
            <a:r>
              <a:rPr lang="fr-FR"/>
              <a:t>Comparez les coefficients, p-values, t-test, ..</a:t>
            </a:r>
          </a:p>
          <a:p>
            <a:pPr marL="285750" indent="-285750">
              <a:buFont typeface="Arial" panose="020B0604020202020204" pitchFamily="34" charset="0"/>
              <a:buChar char="•"/>
            </a:pPr>
            <a:r>
              <a:rPr lang="fr-FR"/>
              <a:t>Comparez R-squared</a:t>
            </a:r>
          </a:p>
          <a:p>
            <a:pPr marL="285750" indent="-285750">
              <a:buFont typeface="Arial" panose="020B0604020202020204" pitchFamily="34" charset="0"/>
              <a:buChar char="•"/>
            </a:pPr>
            <a:r>
              <a:rPr lang="fr-FR"/>
              <a:t>Plot residuals vs fitted</a:t>
            </a:r>
          </a:p>
          <a:p>
            <a:endParaRPr lang="fr-FR"/>
          </a:p>
        </p:txBody>
      </p:sp>
      <p:sp>
        <p:nvSpPr>
          <p:cNvPr id="8" name="TextBox 7">
            <a:extLst>
              <a:ext uri="{FF2B5EF4-FFF2-40B4-BE49-F238E27FC236}">
                <a16:creationId xmlns:a16="http://schemas.microsoft.com/office/drawing/2014/main" id="{0224B0DC-C3CF-8246-81F7-A37E1657B6F8}"/>
              </a:ext>
            </a:extLst>
          </p:cNvPr>
          <p:cNvSpPr txBox="1"/>
          <p:nvPr/>
        </p:nvSpPr>
        <p:spPr>
          <a:xfrm>
            <a:off x="6469380" y="3564731"/>
            <a:ext cx="5299901" cy="3139321"/>
          </a:xfrm>
          <a:prstGeom prst="rect">
            <a:avLst/>
          </a:prstGeom>
          <a:noFill/>
          <a:ln w="28575">
            <a:solidFill>
              <a:srgbClr val="FF0000"/>
            </a:solidFill>
          </a:ln>
        </p:spPr>
        <p:txBody>
          <a:bodyPr wrap="square" rtlCol="0">
            <a:spAutoFit/>
          </a:bodyPr>
          <a:lstStyle/>
          <a:p>
            <a:r>
              <a:rPr lang="fr-FR"/>
              <a:t>Comparez les modèles </a:t>
            </a:r>
          </a:p>
          <a:p>
            <a:pPr marL="742950" lvl="1" indent="-285750">
              <a:buFont typeface="Arial" panose="020B0604020202020204" pitchFamily="34" charset="0"/>
              <a:buChar char="•"/>
            </a:pPr>
            <a:r>
              <a:rPr lang="fr-FR"/>
              <a:t>Sales ~ Newspaper</a:t>
            </a:r>
          </a:p>
          <a:p>
            <a:pPr marL="742950" lvl="1" indent="-285750">
              <a:buFont typeface="Arial" panose="020B0604020202020204" pitchFamily="34" charset="0"/>
              <a:buChar char="•"/>
            </a:pPr>
            <a:r>
              <a:rPr lang="fr-FR"/>
              <a:t>Sales ~ Radio</a:t>
            </a:r>
          </a:p>
          <a:p>
            <a:pPr marL="742950" lvl="1" indent="-285750">
              <a:buFont typeface="Arial" panose="020B0604020202020204" pitchFamily="34" charset="0"/>
              <a:buChar char="•"/>
            </a:pPr>
            <a:r>
              <a:rPr lang="fr-FR"/>
              <a:t>Sales ~ TV</a:t>
            </a:r>
          </a:p>
          <a:p>
            <a:r>
              <a:rPr lang="fr-FR"/>
              <a:t>en Prenant en compte les métriques</a:t>
            </a:r>
          </a:p>
          <a:p>
            <a:pPr marL="742950" lvl="1" indent="-285750">
              <a:buFont typeface="Arial" panose="020B0604020202020204" pitchFamily="34" charset="0"/>
              <a:buChar char="•"/>
            </a:pPr>
            <a:r>
              <a:rPr lang="fr-FR"/>
              <a:t>Adj. Rsquared</a:t>
            </a:r>
          </a:p>
          <a:p>
            <a:pPr marL="742950" lvl="1" indent="-285750">
              <a:buFont typeface="Arial" panose="020B0604020202020204" pitchFamily="34" charset="0"/>
              <a:buChar char="•"/>
            </a:pPr>
            <a:r>
              <a:rPr lang="fr-FR"/>
              <a:t>log-likelihood</a:t>
            </a:r>
          </a:p>
          <a:p>
            <a:pPr marL="742950" lvl="1" indent="-285750">
              <a:buFont typeface="Arial" panose="020B0604020202020204" pitchFamily="34" charset="0"/>
              <a:buChar char="•"/>
            </a:pPr>
            <a:r>
              <a:rPr lang="fr-FR"/>
              <a:t>F-stat et F-proba</a:t>
            </a:r>
          </a:p>
          <a:p>
            <a:pPr marL="742950" lvl="1" indent="-285750">
              <a:buFont typeface="Arial" panose="020B0604020202020204" pitchFamily="34" charset="0"/>
              <a:buChar char="•"/>
            </a:pPr>
            <a:r>
              <a:rPr lang="fr-FR"/>
              <a:t>AIC et BIC</a:t>
            </a:r>
          </a:p>
          <a:p>
            <a:r>
              <a:rPr lang="fr-FR"/>
              <a:t>et </a:t>
            </a:r>
          </a:p>
          <a:p>
            <a:pPr marL="742950" lvl="1" indent="-285750">
              <a:buFont typeface="Arial" panose="020B0604020202020204" pitchFamily="34" charset="0"/>
              <a:buChar char="•"/>
            </a:pPr>
            <a:r>
              <a:rPr lang="fr-FR"/>
              <a:t>QQ-plot</a:t>
            </a:r>
          </a:p>
        </p:txBody>
      </p:sp>
    </p:spTree>
    <p:extLst>
      <p:ext uri="{BB962C8B-B14F-4D97-AF65-F5344CB8AC3E}">
        <p14:creationId xmlns:p14="http://schemas.microsoft.com/office/powerpoint/2010/main" val="3842729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A5DE-3ECE-B743-BA04-5C9B906AFAD4}"/>
              </a:ext>
            </a:extLst>
          </p:cNvPr>
          <p:cNvSpPr>
            <a:spLocks noGrp="1"/>
          </p:cNvSpPr>
          <p:nvPr>
            <p:ph type="title"/>
          </p:nvPr>
        </p:nvSpPr>
        <p:spPr/>
        <p:txBody>
          <a:bodyPr/>
          <a:lstStyle/>
          <a:p>
            <a:r>
              <a:rPr lang="fr-FR"/>
              <a:t>The plot thickens</a:t>
            </a:r>
          </a:p>
        </p:txBody>
      </p:sp>
      <p:sp>
        <p:nvSpPr>
          <p:cNvPr id="3" name="Text Placeholder 2">
            <a:extLst>
              <a:ext uri="{FF2B5EF4-FFF2-40B4-BE49-F238E27FC236}">
                <a16:creationId xmlns:a16="http://schemas.microsoft.com/office/drawing/2014/main" id="{7CAA66EC-9269-DB42-B725-11C035A6F25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01807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2675B0-EFB7-574E-85AD-04367CF1A223}"/>
              </a:ext>
            </a:extLst>
          </p:cNvPr>
          <p:cNvSpPr/>
          <p:nvPr/>
        </p:nvSpPr>
        <p:spPr>
          <a:xfrm>
            <a:off x="1612392" y="1754061"/>
            <a:ext cx="8519160" cy="4524315"/>
          </a:xfrm>
          <a:prstGeom prst="rect">
            <a:avLst/>
          </a:prstGeom>
        </p:spPr>
        <p:txBody>
          <a:bodyPr wrap="square">
            <a:spAutoFit/>
          </a:bodyPr>
          <a:lstStyle/>
          <a:p>
            <a:r>
              <a:rPr lang="en-US" b="0" i="0">
                <a:effectLst/>
                <a:latin typeface="Montserrat"/>
              </a:rPr>
              <a:t>Both regression and the correlation coefficients are a measure of the influence of the predictor on the outcome. However, they differ in the way they represent that influence.</a:t>
            </a:r>
          </a:p>
          <a:p>
            <a:r>
              <a:rPr lang="en-US" b="0" i="0">
                <a:effectLst/>
                <a:latin typeface="Montserrat"/>
              </a:rPr>
              <a:t>In the univariate case, regression and correlation coefficients share the following properties:</a:t>
            </a:r>
          </a:p>
          <a:p>
            <a:pPr>
              <a:buFont typeface="Arial" panose="020B0604020202020204" pitchFamily="34" charset="0"/>
              <a:buChar char="•"/>
            </a:pPr>
            <a:r>
              <a:rPr lang="en-US" b="0" i="0">
                <a:solidFill>
                  <a:srgbClr val="000000"/>
                </a:solidFill>
                <a:effectLst/>
                <a:latin typeface="Montserrat"/>
              </a:rPr>
              <a:t> The regression coefficient is equal to Pearson's correlation coefficient.</a:t>
            </a:r>
          </a:p>
          <a:p>
            <a:pPr>
              <a:buFont typeface="Arial" panose="020B0604020202020204" pitchFamily="34" charset="0"/>
              <a:buChar char="•"/>
            </a:pPr>
            <a:r>
              <a:rPr lang="en-US" b="0" i="0">
                <a:solidFill>
                  <a:srgbClr val="000000"/>
                </a:solidFill>
                <a:effectLst/>
                <a:latin typeface="Montserrat"/>
              </a:rPr>
              <a:t> The square of Pearson's correlation coefficient is the same as the R-squared.</a:t>
            </a:r>
          </a:p>
          <a:p>
            <a:endParaRPr lang="en-US" b="0" i="0">
              <a:effectLst/>
              <a:latin typeface="Montserrat"/>
            </a:endParaRPr>
          </a:p>
          <a:p>
            <a:r>
              <a:rPr lang="en-US" b="0" i="0">
                <a:effectLst/>
                <a:latin typeface="Montserrat"/>
              </a:rPr>
              <a:t>However, regression and correlation coefficients are different measures of the data. Here are a couple of differences:</a:t>
            </a:r>
          </a:p>
          <a:p>
            <a:pPr>
              <a:buFont typeface="Arial" panose="020B0604020202020204" pitchFamily="34" charset="0"/>
              <a:buChar char="•"/>
            </a:pPr>
            <a:r>
              <a:rPr lang="en-US" b="0" i="0">
                <a:solidFill>
                  <a:srgbClr val="000000"/>
                </a:solidFill>
                <a:effectLst/>
                <a:latin typeface="Montserrat"/>
              </a:rPr>
              <a:t> Correlation is symmetrical while linear regression is not. Swapping the outcome with one of the predictor in multivariate regression will not give you the same coefficients.</a:t>
            </a:r>
          </a:p>
          <a:p>
            <a:pPr>
              <a:buFont typeface="Arial" panose="020B0604020202020204" pitchFamily="34" charset="0"/>
              <a:buChar char="•"/>
            </a:pPr>
            <a:r>
              <a:rPr lang="en-US" b="0" i="0">
                <a:solidFill>
                  <a:srgbClr val="000000"/>
                </a:solidFill>
                <a:effectLst/>
                <a:latin typeface="Montserrat"/>
              </a:rPr>
              <a:t> Linear regression can be used to make predictions, correlation coefficient cannot.</a:t>
            </a:r>
          </a:p>
          <a:p>
            <a:pPr>
              <a:buFont typeface="Arial" panose="020B0604020202020204" pitchFamily="34" charset="0"/>
              <a:buChar char="•"/>
            </a:pPr>
            <a:r>
              <a:rPr lang="en-US" b="0" i="0">
                <a:solidFill>
                  <a:srgbClr val="000000"/>
                </a:solidFill>
                <a:effectLst/>
                <a:latin typeface="Montserrat"/>
              </a:rPr>
              <a:t> Correlation works for non-linear relations between variables while linear regression works on linear relationships.</a:t>
            </a:r>
          </a:p>
          <a:p>
            <a:r>
              <a:rPr lang="en-US" b="0" i="0">
                <a:effectLst/>
                <a:latin typeface="Montserrat"/>
              </a:rPr>
              <a:t>So correlation and regression are complementary but intrinsically different ways of measuring the coupling between variables.</a:t>
            </a:r>
          </a:p>
        </p:txBody>
      </p:sp>
      <p:sp>
        <p:nvSpPr>
          <p:cNvPr id="5" name="Title 1">
            <a:extLst>
              <a:ext uri="{FF2B5EF4-FFF2-40B4-BE49-F238E27FC236}">
                <a16:creationId xmlns:a16="http://schemas.microsoft.com/office/drawing/2014/main" id="{87691984-E19D-D346-8878-FA1CCBD546EC}"/>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Corrélation et coefficients de régression</a:t>
            </a:r>
          </a:p>
        </p:txBody>
      </p:sp>
    </p:spTree>
    <p:extLst>
      <p:ext uri="{BB962C8B-B14F-4D97-AF65-F5344CB8AC3E}">
        <p14:creationId xmlns:p14="http://schemas.microsoft.com/office/powerpoint/2010/main" val="2759715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214B-49DF-614F-B996-0504C72DA584}"/>
              </a:ext>
            </a:extLst>
          </p:cNvPr>
          <p:cNvSpPr/>
          <p:nvPr/>
        </p:nvSpPr>
        <p:spPr>
          <a:xfrm>
            <a:off x="3048000" y="2690336"/>
            <a:ext cx="6096000" cy="923330"/>
          </a:xfrm>
          <a:prstGeom prst="rect">
            <a:avLst/>
          </a:prstGeom>
        </p:spPr>
        <p:txBody>
          <a:bodyPr>
            <a:spAutoFit/>
          </a:bodyPr>
          <a:lstStyle/>
          <a:p>
            <a:r>
              <a:rPr lang="en-US" b="1" i="0">
                <a:effectLst/>
                <a:latin typeface="Montserrat"/>
              </a:rPr>
              <a:t>In fact, standardizing the variables will change the value of the regression coefficients, but will not  influence the conclusions of the regression.</a:t>
            </a:r>
            <a:endParaRPr lang="en-US" b="0" i="0">
              <a:effectLst/>
              <a:latin typeface="Montserrat"/>
            </a:endParaRPr>
          </a:p>
        </p:txBody>
      </p:sp>
      <p:sp>
        <p:nvSpPr>
          <p:cNvPr id="4" name="TextBox 3">
            <a:extLst>
              <a:ext uri="{FF2B5EF4-FFF2-40B4-BE49-F238E27FC236}">
                <a16:creationId xmlns:a16="http://schemas.microsoft.com/office/drawing/2014/main" id="{88DB9CF7-8367-1649-A370-2D4AC9899190}"/>
              </a:ext>
            </a:extLst>
          </p:cNvPr>
          <p:cNvSpPr txBox="1"/>
          <p:nvPr/>
        </p:nvSpPr>
        <p:spPr>
          <a:xfrm>
            <a:off x="1508760" y="4882896"/>
            <a:ext cx="748923" cy="369332"/>
          </a:xfrm>
          <a:prstGeom prst="rect">
            <a:avLst/>
          </a:prstGeom>
          <a:noFill/>
        </p:spPr>
        <p:txBody>
          <a:bodyPr wrap="none" rtlCol="0">
            <a:spAutoFit/>
          </a:bodyPr>
          <a:lstStyle/>
          <a:p>
            <a:r>
              <a:rPr lang="fr-FR"/>
              <a:t>Demo</a:t>
            </a:r>
          </a:p>
        </p:txBody>
      </p:sp>
      <p:sp>
        <p:nvSpPr>
          <p:cNvPr id="5" name="Title 1">
            <a:extLst>
              <a:ext uri="{FF2B5EF4-FFF2-40B4-BE49-F238E27FC236}">
                <a16:creationId xmlns:a16="http://schemas.microsoft.com/office/drawing/2014/main" id="{93BEC908-CC38-9347-B305-61DD5E433471}"/>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Normalizer les prédicteurs</a:t>
            </a:r>
          </a:p>
        </p:txBody>
      </p:sp>
    </p:spTree>
    <p:extLst>
      <p:ext uri="{BB962C8B-B14F-4D97-AF65-F5344CB8AC3E}">
        <p14:creationId xmlns:p14="http://schemas.microsoft.com/office/powerpoint/2010/main" val="500456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9985-0D1C-8E4B-BAA1-C52C8D4E299D}"/>
              </a:ext>
            </a:extLst>
          </p:cNvPr>
          <p:cNvSpPr>
            <a:spLocks noGrp="1"/>
          </p:cNvSpPr>
          <p:nvPr>
            <p:ph type="title"/>
          </p:nvPr>
        </p:nvSpPr>
        <p:spPr/>
        <p:txBody>
          <a:bodyPr/>
          <a:lstStyle/>
          <a:p>
            <a:r>
              <a:rPr lang="fr-FR"/>
              <a:t>Régression linéaire multivariée</a:t>
            </a:r>
          </a:p>
        </p:txBody>
      </p:sp>
      <p:sp>
        <p:nvSpPr>
          <p:cNvPr id="3" name="Text Placeholder 2">
            <a:extLst>
              <a:ext uri="{FF2B5EF4-FFF2-40B4-BE49-F238E27FC236}">
                <a16:creationId xmlns:a16="http://schemas.microsoft.com/office/drawing/2014/main" id="{D89445F8-C41F-5841-BFAF-2BC29A5F20D5}"/>
              </a:ext>
            </a:extLst>
          </p:cNvPr>
          <p:cNvSpPr>
            <a:spLocks noGrp="1"/>
          </p:cNvSpPr>
          <p:nvPr>
            <p:ph type="body" idx="1"/>
          </p:nvPr>
        </p:nvSpPr>
        <p:spPr/>
        <p:txBody>
          <a:bodyPr/>
          <a:lstStyle/>
          <a:p>
            <a:r>
              <a:rPr lang="fr-FR"/>
              <a:t>Sales ~ TV + Radio + Newspaper</a:t>
            </a:r>
          </a:p>
        </p:txBody>
      </p:sp>
    </p:spTree>
    <p:extLst>
      <p:ext uri="{BB962C8B-B14F-4D97-AF65-F5344CB8AC3E}">
        <p14:creationId xmlns:p14="http://schemas.microsoft.com/office/powerpoint/2010/main" val="354154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D9F8DE-A43A-EA46-8268-5E4E06684519}"/>
              </a:ext>
            </a:extLst>
          </p:cNvPr>
          <p:cNvPicPr>
            <a:picLocks noChangeAspect="1"/>
          </p:cNvPicPr>
          <p:nvPr/>
        </p:nvPicPr>
        <p:blipFill>
          <a:blip r:embed="rId2"/>
          <a:stretch>
            <a:fillRect/>
          </a:stretch>
        </p:blipFill>
        <p:spPr>
          <a:xfrm>
            <a:off x="6005836" y="2373809"/>
            <a:ext cx="6096000" cy="3365500"/>
          </a:xfrm>
          <a:prstGeom prst="rect">
            <a:avLst/>
          </a:prstGeom>
        </p:spPr>
      </p:pic>
      <p:sp>
        <p:nvSpPr>
          <p:cNvPr id="7" name="TextBox 6">
            <a:extLst>
              <a:ext uri="{FF2B5EF4-FFF2-40B4-BE49-F238E27FC236}">
                <a16:creationId xmlns:a16="http://schemas.microsoft.com/office/drawing/2014/main" id="{0D7C3833-BDDD-DF40-9F01-5B1AD9D14CCE}"/>
              </a:ext>
            </a:extLst>
          </p:cNvPr>
          <p:cNvSpPr txBox="1"/>
          <p:nvPr/>
        </p:nvSpPr>
        <p:spPr>
          <a:xfrm>
            <a:off x="236465" y="2226310"/>
            <a:ext cx="5623229" cy="3416320"/>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a:t>Le coefficient de correlation est toujours compris entre -1 et 1</a:t>
            </a:r>
          </a:p>
          <a:p>
            <a:pPr marL="285750" indent="-285750">
              <a:buFont typeface="Arial" panose="020B0604020202020204" pitchFamily="34" charset="0"/>
              <a:buChar char="•"/>
            </a:pPr>
            <a:r>
              <a:rPr lang="en-US"/>
              <a:t>Lorsque le coefficient est positif, les 2 variables varient de la meme façon </a:t>
            </a:r>
          </a:p>
          <a:p>
            <a:pPr marL="285750" indent="-285750">
              <a:buFont typeface="Arial" panose="020B0604020202020204" pitchFamily="34" charset="0"/>
              <a:buChar char="•"/>
            </a:pPr>
            <a:r>
              <a:rPr lang="en-US"/>
              <a:t>Lorsque le coefficient est négatif, les 2 variables varient de façon opposée</a:t>
            </a:r>
          </a:p>
          <a:p>
            <a:pPr marL="285750" indent="-285750">
              <a:buFont typeface="Arial" panose="020B0604020202020204" pitchFamily="34" charset="0"/>
              <a:buChar char="•"/>
            </a:pPr>
            <a:r>
              <a:rPr lang="en-US"/>
              <a:t>Une corrélation nulle (=0) indique que les 2 variables sont </a:t>
            </a:r>
            <a:r>
              <a:rPr lang="en-US" u="sng"/>
              <a:t>indépendantes</a:t>
            </a:r>
            <a:r>
              <a:rPr lang="en-US"/>
              <a:t> l'une de l'autre</a:t>
            </a:r>
          </a:p>
          <a:p>
            <a:pPr marL="285750" indent="-285750">
              <a:buFont typeface="Arial" panose="020B0604020202020204" pitchFamily="34" charset="0"/>
              <a:buChar char="•"/>
            </a:pPr>
            <a:r>
              <a:rPr lang="en-US"/>
              <a:t>La corrélation d'une variable avec elle-meme est toujours =1: corr(x,x)=1</a:t>
            </a:r>
          </a:p>
          <a:p>
            <a:pPr marL="285750" indent="-285750">
              <a:buFont typeface="Arial" panose="020B0604020202020204" pitchFamily="34" charset="0"/>
              <a:buChar char="•"/>
            </a:pPr>
            <a:r>
              <a:rPr lang="en-US"/>
              <a:t>La corrélation est symétrique: corr(x,y)=corr(y,x)</a:t>
            </a:r>
          </a:p>
          <a:p>
            <a:pPr marL="285750" indent="-285750">
              <a:buFont typeface="Arial" panose="020B0604020202020204" pitchFamily="34" charset="0"/>
              <a:buChar char="•"/>
            </a:pPr>
            <a:r>
              <a:rPr lang="en-US"/>
              <a:t>Différentes corrélations: Pearson, Spearman, Kendall</a:t>
            </a:r>
          </a:p>
        </p:txBody>
      </p:sp>
      <p:sp>
        <p:nvSpPr>
          <p:cNvPr id="5" name="TextBox 4">
            <a:extLst>
              <a:ext uri="{FF2B5EF4-FFF2-40B4-BE49-F238E27FC236}">
                <a16:creationId xmlns:a16="http://schemas.microsoft.com/office/drawing/2014/main" id="{8B092079-A663-5543-80A2-101EEF73438E}"/>
              </a:ext>
            </a:extLst>
          </p:cNvPr>
          <p:cNvSpPr txBox="1"/>
          <p:nvPr/>
        </p:nvSpPr>
        <p:spPr>
          <a:xfrm>
            <a:off x="236465" y="932938"/>
            <a:ext cx="3803605" cy="369332"/>
          </a:xfrm>
          <a:prstGeom prst="rect">
            <a:avLst/>
          </a:prstGeom>
          <a:noFill/>
        </p:spPr>
        <p:txBody>
          <a:bodyPr wrap="none" rtlCol="0">
            <a:spAutoFit/>
          </a:bodyPr>
          <a:lstStyle/>
          <a:p>
            <a:r>
              <a:rPr lang="fr-FR"/>
              <a:t>Mesure de la relation entre 2 variables</a:t>
            </a:r>
          </a:p>
        </p:txBody>
      </p:sp>
      <p:sp>
        <p:nvSpPr>
          <p:cNvPr id="6" name="Title 1">
            <a:extLst>
              <a:ext uri="{FF2B5EF4-FFF2-40B4-BE49-F238E27FC236}">
                <a16:creationId xmlns:a16="http://schemas.microsoft.com/office/drawing/2014/main" id="{F75FA960-88A5-4840-9507-F2F991D5F786}"/>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Corrélation</a:t>
            </a:r>
          </a:p>
        </p:txBody>
      </p:sp>
    </p:spTree>
    <p:extLst>
      <p:ext uri="{BB962C8B-B14F-4D97-AF65-F5344CB8AC3E}">
        <p14:creationId xmlns:p14="http://schemas.microsoft.com/office/powerpoint/2010/main" val="3224848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8C554-1F67-1242-AF04-6E7010981C0E}"/>
              </a:ext>
            </a:extLst>
          </p:cNvPr>
          <p:cNvSpPr txBox="1"/>
          <p:nvPr/>
        </p:nvSpPr>
        <p:spPr>
          <a:xfrm>
            <a:off x="827532" y="1442466"/>
            <a:ext cx="4794711" cy="1754326"/>
          </a:xfrm>
          <a:prstGeom prst="rect">
            <a:avLst/>
          </a:prstGeom>
          <a:noFill/>
          <a:ln w="28575">
            <a:solidFill>
              <a:srgbClr val="FF0000"/>
            </a:solidFill>
          </a:ln>
        </p:spPr>
        <p:txBody>
          <a:bodyPr wrap="none" rtlCol="0">
            <a:spAutoFit/>
          </a:bodyPr>
          <a:lstStyle/>
          <a:p>
            <a:r>
              <a:rPr lang="fr-FR"/>
              <a:t>Parmi les 4 modèles suivant quel est le meilleur ?</a:t>
            </a:r>
          </a:p>
          <a:p>
            <a:endParaRPr lang="fr-FR"/>
          </a:p>
          <a:p>
            <a:pPr marL="285750" indent="-285750">
              <a:buFont typeface="Arial" panose="020B0604020202020204" pitchFamily="34" charset="0"/>
              <a:buChar char="•"/>
            </a:pPr>
            <a:r>
              <a:rPr lang="fr-FR"/>
              <a:t>Sales ~ TV + Radio + Newspaper</a:t>
            </a:r>
          </a:p>
          <a:p>
            <a:pPr marL="285750" indent="-285750">
              <a:buFont typeface="Arial" panose="020B0604020202020204" pitchFamily="34" charset="0"/>
              <a:buChar char="•"/>
            </a:pPr>
            <a:r>
              <a:rPr lang="fr-FR"/>
              <a:t>Sales ~ TV + Radio</a:t>
            </a:r>
          </a:p>
          <a:p>
            <a:pPr marL="285750" indent="-285750">
              <a:buFont typeface="Arial" panose="020B0604020202020204" pitchFamily="34" charset="0"/>
              <a:buChar char="•"/>
            </a:pPr>
            <a:r>
              <a:rPr lang="fr-FR"/>
              <a:t>Sales ~ TV + Newspaper</a:t>
            </a:r>
          </a:p>
          <a:p>
            <a:pPr marL="285750" indent="-285750">
              <a:buFont typeface="Arial" panose="020B0604020202020204" pitchFamily="34" charset="0"/>
              <a:buChar char="•"/>
            </a:pPr>
            <a:r>
              <a:rPr lang="fr-FR"/>
              <a:t>Sales ~ Radio + Newspaper</a:t>
            </a:r>
          </a:p>
        </p:txBody>
      </p:sp>
      <p:sp>
        <p:nvSpPr>
          <p:cNvPr id="5" name="Title 1">
            <a:extLst>
              <a:ext uri="{FF2B5EF4-FFF2-40B4-BE49-F238E27FC236}">
                <a16:creationId xmlns:a16="http://schemas.microsoft.com/office/drawing/2014/main" id="{ACAD0273-AC92-C94E-951C-EB5189E18A4C}"/>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Sales ~ TV + Radio + Newspaper</a:t>
            </a:r>
          </a:p>
        </p:txBody>
      </p:sp>
    </p:spTree>
    <p:extLst>
      <p:ext uri="{BB962C8B-B14F-4D97-AF65-F5344CB8AC3E}">
        <p14:creationId xmlns:p14="http://schemas.microsoft.com/office/powerpoint/2010/main" val="3995911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BB14-900C-3A43-A022-32ECDD1C7FFE}"/>
              </a:ext>
            </a:extLst>
          </p:cNvPr>
          <p:cNvSpPr>
            <a:spLocks noGrp="1"/>
          </p:cNvSpPr>
          <p:nvPr>
            <p:ph type="title"/>
          </p:nvPr>
        </p:nvSpPr>
        <p:spPr/>
        <p:txBody>
          <a:bodyPr/>
          <a:lstStyle/>
          <a:p>
            <a:r>
              <a:rPr lang="fr-FR"/>
              <a:t>Comment sont calculés les coefficients ?</a:t>
            </a:r>
          </a:p>
        </p:txBody>
      </p:sp>
      <p:sp>
        <p:nvSpPr>
          <p:cNvPr id="3" name="Text Placeholder 2">
            <a:extLst>
              <a:ext uri="{FF2B5EF4-FFF2-40B4-BE49-F238E27FC236}">
                <a16:creationId xmlns:a16="http://schemas.microsoft.com/office/drawing/2014/main" id="{D05EA938-E6ED-E04F-8672-FC4A0CFAC20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24450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3B7579-3357-DD47-A7CA-8AF2901538C5}"/>
              </a:ext>
            </a:extLst>
          </p:cNvPr>
          <p:cNvPicPr>
            <a:picLocks noChangeAspect="1"/>
          </p:cNvPicPr>
          <p:nvPr/>
        </p:nvPicPr>
        <p:blipFill>
          <a:blip r:embed="rId2"/>
          <a:stretch>
            <a:fillRect/>
          </a:stretch>
        </p:blipFill>
        <p:spPr>
          <a:xfrm>
            <a:off x="6096000" y="1455420"/>
            <a:ext cx="4927600" cy="3695700"/>
          </a:xfrm>
          <a:prstGeom prst="rect">
            <a:avLst/>
          </a:prstGeom>
        </p:spPr>
      </p:pic>
      <p:sp>
        <p:nvSpPr>
          <p:cNvPr id="5" name="Title 1">
            <a:extLst>
              <a:ext uri="{FF2B5EF4-FFF2-40B4-BE49-F238E27FC236}">
                <a16:creationId xmlns:a16="http://schemas.microsoft.com/office/drawing/2014/main" id="{5FD4EBC5-725B-F74E-B087-8F9A96B579F1}"/>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Ordinary Least Square (OLS) – Méthode des moindres carrés</a:t>
            </a:r>
          </a:p>
        </p:txBody>
      </p:sp>
      <p:sp>
        <p:nvSpPr>
          <p:cNvPr id="3" name="TextBox 2">
            <a:extLst>
              <a:ext uri="{FF2B5EF4-FFF2-40B4-BE49-F238E27FC236}">
                <a16:creationId xmlns:a16="http://schemas.microsoft.com/office/drawing/2014/main" id="{F5810D6D-B866-5248-8422-0591F5E776F3}"/>
              </a:ext>
            </a:extLst>
          </p:cNvPr>
          <p:cNvSpPr txBox="1"/>
          <p:nvPr/>
        </p:nvSpPr>
        <p:spPr>
          <a:xfrm>
            <a:off x="377190" y="980985"/>
            <a:ext cx="3965894" cy="1200329"/>
          </a:xfrm>
          <a:prstGeom prst="rect">
            <a:avLst/>
          </a:prstGeom>
          <a:noFill/>
        </p:spPr>
        <p:txBody>
          <a:bodyPr wrap="none" rtlCol="0">
            <a:spAutoFit/>
          </a:bodyPr>
          <a:lstStyle/>
          <a:p>
            <a:r>
              <a:rPr lang="fr-FR"/>
              <a:t>On veut minimiser l'erreur de prédiction</a:t>
            </a:r>
          </a:p>
          <a:p>
            <a:r>
              <a:rPr lang="fr-FR"/>
              <a:t>Soit la différence quadratique entre</a:t>
            </a:r>
          </a:p>
          <a:p>
            <a:pPr marL="285750" indent="-285750">
              <a:buFont typeface="Arial" panose="020B0604020202020204" pitchFamily="34" charset="0"/>
              <a:buChar char="•"/>
            </a:pPr>
            <a:r>
              <a:rPr lang="fr-FR"/>
              <a:t>les valeurs estimées \hat{y}</a:t>
            </a:r>
          </a:p>
          <a:p>
            <a:pPr marL="285750" indent="-285750">
              <a:buFont typeface="Arial" panose="020B0604020202020204" pitchFamily="34" charset="0"/>
              <a:buChar char="•"/>
            </a:pPr>
            <a:r>
              <a:rPr lang="fr-FR"/>
              <a:t>les vraies valeurs y</a:t>
            </a:r>
          </a:p>
        </p:txBody>
      </p:sp>
      <p:sp>
        <p:nvSpPr>
          <p:cNvPr id="6" name="TextBox 5">
            <a:extLst>
              <a:ext uri="{FF2B5EF4-FFF2-40B4-BE49-F238E27FC236}">
                <a16:creationId xmlns:a16="http://schemas.microsoft.com/office/drawing/2014/main" id="{E7C9CB3C-6E47-7C40-88E7-32FCC9335167}"/>
              </a:ext>
            </a:extLst>
          </p:cNvPr>
          <p:cNvSpPr txBox="1"/>
          <p:nvPr/>
        </p:nvSpPr>
        <p:spPr>
          <a:xfrm>
            <a:off x="249392" y="2481947"/>
            <a:ext cx="5841471" cy="923330"/>
          </a:xfrm>
          <a:prstGeom prst="rect">
            <a:avLst/>
          </a:prstGeom>
          <a:noFill/>
        </p:spPr>
        <p:txBody>
          <a:bodyPr wrap="none" rtlCol="0">
            <a:spAutoFit/>
          </a:bodyPr>
          <a:lstStyle/>
          <a:p>
            <a:r>
              <a:rPr lang="fr-FR"/>
              <a:t>Comme la fonction est convexe, il faut trouver son minimum</a:t>
            </a:r>
          </a:p>
          <a:p>
            <a:endParaRPr lang="fr-FR"/>
          </a:p>
          <a:p>
            <a:r>
              <a:rPr lang="fr-FR"/>
              <a:t>Et pour cela on résoud</a:t>
            </a:r>
          </a:p>
        </p:txBody>
      </p:sp>
      <p:pic>
        <p:nvPicPr>
          <p:cNvPr id="8" name="Picture 7">
            <a:extLst>
              <a:ext uri="{FF2B5EF4-FFF2-40B4-BE49-F238E27FC236}">
                <a16:creationId xmlns:a16="http://schemas.microsoft.com/office/drawing/2014/main" id="{ECDAF04A-F700-5849-A4E9-F6F8D8B010F5}"/>
              </a:ext>
            </a:extLst>
          </p:cNvPr>
          <p:cNvPicPr>
            <a:picLocks noChangeAspect="1"/>
          </p:cNvPicPr>
          <p:nvPr/>
        </p:nvPicPr>
        <p:blipFill>
          <a:blip r:embed="rId3"/>
          <a:stretch>
            <a:fillRect/>
          </a:stretch>
        </p:blipFill>
        <p:spPr>
          <a:xfrm>
            <a:off x="1813422" y="3566260"/>
            <a:ext cx="2222500" cy="1219200"/>
          </a:xfrm>
          <a:prstGeom prst="rect">
            <a:avLst/>
          </a:prstGeom>
        </p:spPr>
      </p:pic>
      <p:pic>
        <p:nvPicPr>
          <p:cNvPr id="10" name="Picture 9">
            <a:extLst>
              <a:ext uri="{FF2B5EF4-FFF2-40B4-BE49-F238E27FC236}">
                <a16:creationId xmlns:a16="http://schemas.microsoft.com/office/drawing/2014/main" id="{27691B75-5C9B-C840-8007-F0BEA7AAFAE0}"/>
              </a:ext>
            </a:extLst>
          </p:cNvPr>
          <p:cNvPicPr>
            <a:picLocks noChangeAspect="1"/>
          </p:cNvPicPr>
          <p:nvPr/>
        </p:nvPicPr>
        <p:blipFill>
          <a:blip r:embed="rId4"/>
          <a:stretch>
            <a:fillRect/>
          </a:stretch>
        </p:blipFill>
        <p:spPr>
          <a:xfrm>
            <a:off x="1561962" y="5454888"/>
            <a:ext cx="1993900" cy="546100"/>
          </a:xfrm>
          <a:prstGeom prst="rect">
            <a:avLst/>
          </a:prstGeom>
        </p:spPr>
      </p:pic>
      <p:sp>
        <p:nvSpPr>
          <p:cNvPr id="11" name="TextBox 10">
            <a:extLst>
              <a:ext uri="{FF2B5EF4-FFF2-40B4-BE49-F238E27FC236}">
                <a16:creationId xmlns:a16="http://schemas.microsoft.com/office/drawing/2014/main" id="{DA0DC66B-846A-234E-A5D6-E07230326C35}"/>
              </a:ext>
            </a:extLst>
          </p:cNvPr>
          <p:cNvSpPr txBox="1"/>
          <p:nvPr/>
        </p:nvSpPr>
        <p:spPr>
          <a:xfrm>
            <a:off x="377190" y="4781788"/>
            <a:ext cx="2643865" cy="369332"/>
          </a:xfrm>
          <a:prstGeom prst="rect">
            <a:avLst/>
          </a:prstGeom>
          <a:noFill/>
        </p:spPr>
        <p:txBody>
          <a:bodyPr wrap="none" rtlCol="0">
            <a:spAutoFit/>
          </a:bodyPr>
          <a:lstStyle/>
          <a:p>
            <a:r>
              <a:rPr lang="fr-FR"/>
              <a:t>La solution analytique est:</a:t>
            </a:r>
          </a:p>
        </p:txBody>
      </p:sp>
    </p:spTree>
    <p:extLst>
      <p:ext uri="{BB962C8B-B14F-4D97-AF65-F5344CB8AC3E}">
        <p14:creationId xmlns:p14="http://schemas.microsoft.com/office/powerpoint/2010/main" val="2495133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D4EBC5-725B-F74E-B087-8F9A96B579F1}"/>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Solution analytique</a:t>
            </a:r>
          </a:p>
        </p:txBody>
      </p:sp>
      <p:pic>
        <p:nvPicPr>
          <p:cNvPr id="10" name="Picture 9">
            <a:extLst>
              <a:ext uri="{FF2B5EF4-FFF2-40B4-BE49-F238E27FC236}">
                <a16:creationId xmlns:a16="http://schemas.microsoft.com/office/drawing/2014/main" id="{27691B75-5C9B-C840-8007-F0BEA7AAFAE0}"/>
              </a:ext>
            </a:extLst>
          </p:cNvPr>
          <p:cNvPicPr>
            <a:picLocks noChangeAspect="1"/>
          </p:cNvPicPr>
          <p:nvPr/>
        </p:nvPicPr>
        <p:blipFill>
          <a:blip r:embed="rId2"/>
          <a:stretch>
            <a:fillRect/>
          </a:stretch>
        </p:blipFill>
        <p:spPr>
          <a:xfrm>
            <a:off x="1276212" y="1182370"/>
            <a:ext cx="1993900" cy="546100"/>
          </a:xfrm>
          <a:prstGeom prst="rect">
            <a:avLst/>
          </a:prstGeom>
          <a:ln w="38100">
            <a:solidFill>
              <a:srgbClr val="FF0000"/>
            </a:solidFill>
          </a:ln>
        </p:spPr>
      </p:pic>
      <p:sp>
        <p:nvSpPr>
          <p:cNvPr id="2" name="TextBox 1">
            <a:extLst>
              <a:ext uri="{FF2B5EF4-FFF2-40B4-BE49-F238E27FC236}">
                <a16:creationId xmlns:a16="http://schemas.microsoft.com/office/drawing/2014/main" id="{C90516D0-C700-4B4D-B415-44791634B97D}"/>
              </a:ext>
            </a:extLst>
          </p:cNvPr>
          <p:cNvSpPr txBox="1"/>
          <p:nvPr/>
        </p:nvSpPr>
        <p:spPr>
          <a:xfrm>
            <a:off x="1234440" y="2297430"/>
            <a:ext cx="7744941" cy="1754326"/>
          </a:xfrm>
          <a:prstGeom prst="rect">
            <a:avLst/>
          </a:prstGeom>
          <a:noFill/>
        </p:spPr>
        <p:txBody>
          <a:bodyPr wrap="none" rtlCol="0">
            <a:spAutoFit/>
          </a:bodyPr>
          <a:lstStyle/>
          <a:p>
            <a:r>
              <a:rPr lang="fr-FR"/>
              <a:t>Problèmes:</a:t>
            </a:r>
          </a:p>
          <a:p>
            <a:pPr marL="285750" indent="-285750">
              <a:buFont typeface="Arial" panose="020B0604020202020204" pitchFamily="34" charset="0"/>
              <a:buChar char="•"/>
            </a:pPr>
            <a:r>
              <a:rPr lang="fr-FR"/>
              <a:t>mémoire</a:t>
            </a:r>
          </a:p>
          <a:p>
            <a:pPr marL="285750" indent="-285750">
              <a:buFont typeface="Arial" panose="020B0604020202020204" pitchFamily="34" charset="0"/>
              <a:buChar char="•"/>
            </a:pPr>
            <a:r>
              <a:rPr lang="fr-FR"/>
              <a:t>couteux en calcul</a:t>
            </a:r>
          </a:p>
          <a:p>
            <a:pPr marL="285750" indent="-285750">
              <a:buFont typeface="Arial" panose="020B0604020202020204" pitchFamily="34" charset="0"/>
              <a:buChar char="•"/>
            </a:pPr>
            <a:r>
              <a:rPr lang="fr-FR"/>
              <a:t>inverser la matrice X^T X de dimension NxN n'est pas toujours chose évidente</a:t>
            </a:r>
          </a:p>
          <a:p>
            <a:pPr marL="285750" indent="-285750">
              <a:buFont typeface="Arial" panose="020B0604020202020204" pitchFamily="34" charset="0"/>
              <a:buChar char="•"/>
            </a:pPr>
            <a:r>
              <a:rPr lang="fr-FR"/>
              <a:t>ne scale pas si le volume de données est grand </a:t>
            </a:r>
          </a:p>
          <a:p>
            <a:pPr marL="285750" indent="-285750">
              <a:buFont typeface="Arial" panose="020B0604020202020204" pitchFamily="34" charset="0"/>
              <a:buChar char="•"/>
            </a:pPr>
            <a:endParaRPr lang="fr-FR"/>
          </a:p>
        </p:txBody>
      </p:sp>
      <p:sp>
        <p:nvSpPr>
          <p:cNvPr id="7" name="TextBox 6">
            <a:extLst>
              <a:ext uri="{FF2B5EF4-FFF2-40B4-BE49-F238E27FC236}">
                <a16:creationId xmlns:a16="http://schemas.microsoft.com/office/drawing/2014/main" id="{DED4C23D-AC8D-8641-B84B-38D268ED7BF3}"/>
              </a:ext>
            </a:extLst>
          </p:cNvPr>
          <p:cNvSpPr txBox="1"/>
          <p:nvPr/>
        </p:nvSpPr>
        <p:spPr>
          <a:xfrm>
            <a:off x="1337310" y="4229100"/>
            <a:ext cx="2901885" cy="923330"/>
          </a:xfrm>
          <a:prstGeom prst="rect">
            <a:avLst/>
          </a:prstGeom>
          <a:noFill/>
        </p:spPr>
        <p:txBody>
          <a:bodyPr wrap="none" rtlCol="0">
            <a:spAutoFit/>
          </a:bodyPr>
          <a:lstStyle/>
          <a:p>
            <a:pPr marL="285750" indent="-285750">
              <a:buFont typeface="Symbol" pitchFamily="2" charset="2"/>
              <a:buChar char="Þ"/>
            </a:pPr>
            <a:r>
              <a:rPr lang="fr-FR"/>
              <a:t>algorithmes d'estimations</a:t>
            </a:r>
          </a:p>
          <a:p>
            <a:pPr marL="285750" indent="-285750">
              <a:buFont typeface="Symbol" pitchFamily="2" charset="2"/>
              <a:buChar char="Þ"/>
            </a:pPr>
            <a:r>
              <a:rPr lang="fr-FR"/>
              <a:t>gradient stochastique</a:t>
            </a:r>
          </a:p>
          <a:p>
            <a:pPr marL="285750" indent="-285750">
              <a:buFont typeface="Symbol" pitchFamily="2" charset="2"/>
              <a:buChar char="Þ"/>
            </a:pPr>
            <a:r>
              <a:rPr lang="fr-FR"/>
              <a:t>maximum likelihood</a:t>
            </a:r>
          </a:p>
        </p:txBody>
      </p:sp>
    </p:spTree>
    <p:extLst>
      <p:ext uri="{BB962C8B-B14F-4D97-AF65-F5344CB8AC3E}">
        <p14:creationId xmlns:p14="http://schemas.microsoft.com/office/powerpoint/2010/main" val="2064416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C66052-4222-6F4D-BF57-369BE8E70489}"/>
              </a:ext>
            </a:extLst>
          </p:cNvPr>
          <p:cNvSpPr/>
          <p:nvPr/>
        </p:nvSpPr>
        <p:spPr>
          <a:xfrm>
            <a:off x="777240" y="6136124"/>
            <a:ext cx="3017108" cy="369332"/>
          </a:xfrm>
          <a:prstGeom prst="rect">
            <a:avLst/>
          </a:prstGeom>
        </p:spPr>
        <p:txBody>
          <a:bodyPr wrap="none">
            <a:spAutoFit/>
          </a:bodyPr>
          <a:lstStyle/>
          <a:p>
            <a:r>
              <a:rPr lang="en-US">
                <a:hlinkClick r:id="rId2"/>
              </a:rPr>
              <a:t>Introduction to Loss Functions</a:t>
            </a:r>
            <a:endParaRPr lang="en-US"/>
          </a:p>
        </p:txBody>
      </p:sp>
      <p:sp>
        <p:nvSpPr>
          <p:cNvPr id="4" name="Title 1">
            <a:extLst>
              <a:ext uri="{FF2B5EF4-FFF2-40B4-BE49-F238E27FC236}">
                <a16:creationId xmlns:a16="http://schemas.microsoft.com/office/drawing/2014/main" id="{5F5F410D-1550-E744-879C-9A3B10ABB3EC}"/>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Fonction de cout – Loss function</a:t>
            </a:r>
          </a:p>
        </p:txBody>
      </p:sp>
      <p:sp>
        <p:nvSpPr>
          <p:cNvPr id="7" name="TextBox 6">
            <a:extLst>
              <a:ext uri="{FF2B5EF4-FFF2-40B4-BE49-F238E27FC236}">
                <a16:creationId xmlns:a16="http://schemas.microsoft.com/office/drawing/2014/main" id="{B16FD8A3-1D21-1E41-8EAC-8D548AFFD954}"/>
              </a:ext>
            </a:extLst>
          </p:cNvPr>
          <p:cNvSpPr txBox="1"/>
          <p:nvPr/>
        </p:nvSpPr>
        <p:spPr>
          <a:xfrm>
            <a:off x="777240" y="964763"/>
            <a:ext cx="8848769" cy="4801314"/>
          </a:xfrm>
          <a:prstGeom prst="rect">
            <a:avLst/>
          </a:prstGeom>
          <a:noFill/>
        </p:spPr>
        <p:txBody>
          <a:bodyPr wrap="none" rtlCol="0">
            <a:spAutoFit/>
          </a:bodyPr>
          <a:lstStyle/>
          <a:p>
            <a:r>
              <a:rPr lang="fr-FR"/>
              <a:t>let's take a step back</a:t>
            </a:r>
          </a:p>
          <a:p>
            <a:r>
              <a:rPr lang="fr-FR"/>
              <a:t>Pour OLS on veut minimiser l'erreur quadratique: f(w) = ǁ \hat{y}  - y ǁ^2 = ǁ \hat{w} X - y ǁ^2</a:t>
            </a:r>
          </a:p>
          <a:p>
            <a:endParaRPr lang="fr-FR"/>
          </a:p>
          <a:p>
            <a:r>
              <a:rPr lang="fr-FR"/>
              <a:t>Cette fonction s'appelle la fonction de coût. </a:t>
            </a:r>
          </a:p>
          <a:p>
            <a:r>
              <a:rPr lang="fr-FR"/>
              <a:t>On peut definir d'autres fonctions de coût.</a:t>
            </a:r>
          </a:p>
          <a:p>
            <a:endParaRPr lang="fr-FR"/>
          </a:p>
          <a:p>
            <a:pPr marL="285750" indent="-285750">
              <a:buFont typeface="Arial" panose="020B0604020202020204" pitchFamily="34" charset="0"/>
              <a:buChar char="•"/>
            </a:pPr>
            <a:r>
              <a:rPr lang="fr-FR"/>
              <a:t>MAE: L1: f(w) = |  \hat{y}  - y  |</a:t>
            </a:r>
          </a:p>
          <a:p>
            <a:pPr marL="285750" indent="-285750">
              <a:buFont typeface="Arial" panose="020B0604020202020204" pitchFamily="34" charset="0"/>
              <a:buChar char="•"/>
            </a:pPr>
            <a:r>
              <a:rPr lang="fr-FR"/>
              <a:t>MSE L2: f(w) = ǁ \hat{y}  - y   ǁ^2</a:t>
            </a:r>
          </a:p>
          <a:p>
            <a:pPr marL="285750" indent="-285750">
              <a:buFont typeface="Arial" panose="020B0604020202020204" pitchFamily="34" charset="0"/>
              <a:buChar char="•"/>
            </a:pPr>
            <a:r>
              <a:rPr lang="fr-FR"/>
              <a:t>L∞: max_w | \hat{y}  - y  |</a:t>
            </a:r>
          </a:p>
          <a:p>
            <a:endParaRPr lang="fr-FR"/>
          </a:p>
          <a:p>
            <a:r>
              <a:rPr lang="fr-FR"/>
              <a:t>Ajouter des contraintes sur les coefficients w: </a:t>
            </a:r>
          </a:p>
          <a:p>
            <a:endParaRPr lang="fr-FR"/>
          </a:p>
          <a:p>
            <a:r>
              <a:rPr lang="fr-FR"/>
              <a:t>Ridge: f(w) = ǁ wX  - y  ǁ^2 +  𝛌 ǁ w ǁ ^2</a:t>
            </a:r>
          </a:p>
          <a:p>
            <a:endParaRPr lang="fr-FR"/>
          </a:p>
          <a:p>
            <a:r>
              <a:rPr lang="fr-FR"/>
              <a:t>et pour la classification:</a:t>
            </a:r>
          </a:p>
          <a:p>
            <a:pPr marL="285750" indent="-285750">
              <a:buFont typeface="Arial" panose="020B0604020202020204" pitchFamily="34" charset="0"/>
              <a:buChar char="•"/>
            </a:pPr>
            <a:r>
              <a:rPr lang="fr-FR"/>
              <a:t>Cross Entropy Loss/Negative Log Likelihood: -y log(ˆy) + (1-y) log(1-ˆy)</a:t>
            </a:r>
          </a:p>
          <a:p>
            <a:pPr marL="285750" indent="-285750">
              <a:buFont typeface="Arial" panose="020B0604020202020204" pitchFamily="34" charset="0"/>
              <a:buChar char="•"/>
            </a:pPr>
            <a:endParaRPr lang="fr-FR"/>
          </a:p>
        </p:txBody>
      </p:sp>
    </p:spTree>
    <p:extLst>
      <p:ext uri="{BB962C8B-B14F-4D97-AF65-F5344CB8AC3E}">
        <p14:creationId xmlns:p14="http://schemas.microsoft.com/office/powerpoint/2010/main" val="1512649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FBDFC9-1783-BB4E-8255-9814AC1C1C90}"/>
              </a:ext>
            </a:extLst>
          </p:cNvPr>
          <p:cNvPicPr>
            <a:picLocks noChangeAspect="1"/>
          </p:cNvPicPr>
          <p:nvPr/>
        </p:nvPicPr>
        <p:blipFill>
          <a:blip r:embed="rId2"/>
          <a:stretch>
            <a:fillRect/>
          </a:stretch>
        </p:blipFill>
        <p:spPr>
          <a:xfrm>
            <a:off x="2561844" y="1039400"/>
            <a:ext cx="2286000" cy="863600"/>
          </a:xfrm>
          <a:prstGeom prst="rect">
            <a:avLst/>
          </a:prstGeom>
          <a:ln>
            <a:solidFill>
              <a:srgbClr val="FF0000"/>
            </a:solidFill>
          </a:ln>
        </p:spPr>
      </p:pic>
      <p:pic>
        <p:nvPicPr>
          <p:cNvPr id="8" name="Picture 7">
            <a:extLst>
              <a:ext uri="{FF2B5EF4-FFF2-40B4-BE49-F238E27FC236}">
                <a16:creationId xmlns:a16="http://schemas.microsoft.com/office/drawing/2014/main" id="{284F8DA3-8126-6340-B252-899FAF9179EE}"/>
              </a:ext>
            </a:extLst>
          </p:cNvPr>
          <p:cNvPicPr>
            <a:picLocks noChangeAspect="1"/>
          </p:cNvPicPr>
          <p:nvPr/>
        </p:nvPicPr>
        <p:blipFill>
          <a:blip r:embed="rId3"/>
          <a:stretch>
            <a:fillRect/>
          </a:stretch>
        </p:blipFill>
        <p:spPr>
          <a:xfrm>
            <a:off x="9434830" y="1039400"/>
            <a:ext cx="2032000" cy="977900"/>
          </a:xfrm>
          <a:prstGeom prst="rect">
            <a:avLst/>
          </a:prstGeom>
          <a:ln>
            <a:solidFill>
              <a:srgbClr val="FF0000"/>
            </a:solidFill>
          </a:ln>
        </p:spPr>
      </p:pic>
      <p:sp>
        <p:nvSpPr>
          <p:cNvPr id="9" name="Title 1">
            <a:extLst>
              <a:ext uri="{FF2B5EF4-FFF2-40B4-BE49-F238E27FC236}">
                <a16:creationId xmlns:a16="http://schemas.microsoft.com/office/drawing/2014/main" id="{39F11F68-DF2E-1845-B5D7-D789892CA7AA}"/>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log likelihood</a:t>
            </a:r>
          </a:p>
        </p:txBody>
      </p:sp>
      <p:pic>
        <p:nvPicPr>
          <p:cNvPr id="12" name="Picture 11">
            <a:extLst>
              <a:ext uri="{FF2B5EF4-FFF2-40B4-BE49-F238E27FC236}">
                <a16:creationId xmlns:a16="http://schemas.microsoft.com/office/drawing/2014/main" id="{8CD24A89-255F-7942-B81D-0754F816AE37}"/>
              </a:ext>
            </a:extLst>
          </p:cNvPr>
          <p:cNvPicPr>
            <a:picLocks noChangeAspect="1"/>
          </p:cNvPicPr>
          <p:nvPr/>
        </p:nvPicPr>
        <p:blipFill>
          <a:blip r:embed="rId4"/>
          <a:stretch>
            <a:fillRect/>
          </a:stretch>
        </p:blipFill>
        <p:spPr>
          <a:xfrm>
            <a:off x="0" y="2301239"/>
            <a:ext cx="10972800" cy="4381500"/>
          </a:xfrm>
          <a:prstGeom prst="rect">
            <a:avLst/>
          </a:prstGeom>
        </p:spPr>
      </p:pic>
      <p:sp>
        <p:nvSpPr>
          <p:cNvPr id="13" name="TextBox 12">
            <a:extLst>
              <a:ext uri="{FF2B5EF4-FFF2-40B4-BE49-F238E27FC236}">
                <a16:creationId xmlns:a16="http://schemas.microsoft.com/office/drawing/2014/main" id="{87EBC07E-9DB3-E441-880D-2658CD260C83}"/>
              </a:ext>
            </a:extLst>
          </p:cNvPr>
          <p:cNvSpPr txBox="1"/>
          <p:nvPr/>
        </p:nvSpPr>
        <p:spPr>
          <a:xfrm>
            <a:off x="374904" y="1325880"/>
            <a:ext cx="1895134" cy="369332"/>
          </a:xfrm>
          <a:prstGeom prst="rect">
            <a:avLst/>
          </a:prstGeom>
          <a:noFill/>
        </p:spPr>
        <p:txBody>
          <a:bodyPr wrap="none" rtlCol="0">
            <a:spAutoFit/>
          </a:bodyPr>
          <a:lstStyle/>
          <a:p>
            <a:r>
              <a:rPr lang="fr-FR"/>
              <a:t>Max du Likelihood</a:t>
            </a:r>
          </a:p>
        </p:txBody>
      </p:sp>
      <p:sp>
        <p:nvSpPr>
          <p:cNvPr id="14" name="TextBox 13">
            <a:extLst>
              <a:ext uri="{FF2B5EF4-FFF2-40B4-BE49-F238E27FC236}">
                <a16:creationId xmlns:a16="http://schemas.microsoft.com/office/drawing/2014/main" id="{E3594279-F166-7E4B-BAB9-E497C8EF88F0}"/>
              </a:ext>
            </a:extLst>
          </p:cNvPr>
          <p:cNvSpPr txBox="1"/>
          <p:nvPr/>
        </p:nvSpPr>
        <p:spPr>
          <a:xfrm>
            <a:off x="6580632" y="1325880"/>
            <a:ext cx="2276649" cy="369332"/>
          </a:xfrm>
          <a:prstGeom prst="rect">
            <a:avLst/>
          </a:prstGeom>
          <a:noFill/>
        </p:spPr>
        <p:txBody>
          <a:bodyPr wrap="none" rtlCol="0">
            <a:spAutoFit/>
          </a:bodyPr>
          <a:lstStyle/>
          <a:p>
            <a:r>
              <a:rPr lang="fr-FR"/>
              <a:t>Max du Log-Likelihood</a:t>
            </a:r>
          </a:p>
        </p:txBody>
      </p:sp>
      <p:sp>
        <p:nvSpPr>
          <p:cNvPr id="15" name="TextBox 14">
            <a:extLst>
              <a:ext uri="{FF2B5EF4-FFF2-40B4-BE49-F238E27FC236}">
                <a16:creationId xmlns:a16="http://schemas.microsoft.com/office/drawing/2014/main" id="{00A8913C-E374-8349-96C1-C0EBFFFAE611}"/>
              </a:ext>
            </a:extLst>
          </p:cNvPr>
          <p:cNvSpPr txBox="1"/>
          <p:nvPr/>
        </p:nvSpPr>
        <p:spPr>
          <a:xfrm>
            <a:off x="8414969" y="5818600"/>
            <a:ext cx="3051861" cy="646331"/>
          </a:xfrm>
          <a:prstGeom prst="rect">
            <a:avLst/>
          </a:prstGeom>
          <a:noFill/>
          <a:ln w="28575">
            <a:solidFill>
              <a:srgbClr val="FF0000"/>
            </a:solidFill>
          </a:ln>
        </p:spPr>
        <p:txBody>
          <a:bodyPr wrap="none" rtlCol="0">
            <a:spAutoFit/>
          </a:bodyPr>
          <a:lstStyle/>
          <a:p>
            <a:r>
              <a:rPr lang="fr-FR"/>
              <a:t>On retrouve la meme solution </a:t>
            </a:r>
            <a:br>
              <a:rPr lang="fr-FR"/>
            </a:br>
            <a:r>
              <a:rPr lang="fr-FR"/>
              <a:t>que pour l'approche OLS!!</a:t>
            </a:r>
          </a:p>
        </p:txBody>
      </p:sp>
    </p:spTree>
    <p:extLst>
      <p:ext uri="{BB962C8B-B14F-4D97-AF65-F5344CB8AC3E}">
        <p14:creationId xmlns:p14="http://schemas.microsoft.com/office/powerpoint/2010/main" val="312143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6FD5-6FB9-F14B-9F3B-A3B9F3D3DDCB}"/>
              </a:ext>
            </a:extLst>
          </p:cNvPr>
          <p:cNvSpPr>
            <a:spLocks noGrp="1"/>
          </p:cNvSpPr>
          <p:nvPr>
            <p:ph type="title"/>
          </p:nvPr>
        </p:nvSpPr>
        <p:spPr/>
        <p:txBody>
          <a:bodyPr/>
          <a:lstStyle/>
          <a:p>
            <a:r>
              <a:rPr lang="fr-FR"/>
              <a:t>Hypothèses de la régression linéaire</a:t>
            </a:r>
          </a:p>
        </p:txBody>
      </p:sp>
      <p:sp>
        <p:nvSpPr>
          <p:cNvPr id="3" name="Text Placeholder 2">
            <a:extLst>
              <a:ext uri="{FF2B5EF4-FFF2-40B4-BE49-F238E27FC236}">
                <a16:creationId xmlns:a16="http://schemas.microsoft.com/office/drawing/2014/main" id="{A38E50CB-86CC-9046-82B5-7836DB3359F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73712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10219F-A42B-C344-BCEA-0AEA024D17AE}"/>
              </a:ext>
            </a:extLst>
          </p:cNvPr>
          <p:cNvSpPr txBox="1"/>
          <p:nvPr/>
        </p:nvSpPr>
        <p:spPr>
          <a:xfrm>
            <a:off x="539496" y="1397675"/>
            <a:ext cx="9125712" cy="3970318"/>
          </a:xfrm>
          <a:prstGeom prst="rect">
            <a:avLst/>
          </a:prstGeom>
          <a:noFill/>
        </p:spPr>
        <p:txBody>
          <a:bodyPr wrap="square" rtlCol="0">
            <a:spAutoFit/>
          </a:bodyPr>
          <a:lstStyle/>
          <a:p>
            <a:r>
              <a:rPr lang="fr-FR" b="1"/>
              <a:t>Prédicteurs</a:t>
            </a:r>
          </a:p>
          <a:p>
            <a:pPr marL="285750" indent="-285750">
              <a:buFont typeface="Arial" panose="020B0604020202020204" pitchFamily="34" charset="0"/>
              <a:buChar char="•"/>
            </a:pPr>
            <a:endParaRPr lang="fr-FR" b="1"/>
          </a:p>
          <a:p>
            <a:pPr marL="285750" indent="-285750">
              <a:buFont typeface="Arial" panose="020B0604020202020204" pitchFamily="34" charset="0"/>
              <a:buChar char="•"/>
            </a:pPr>
            <a:r>
              <a:rPr lang="fr-FR" b="1"/>
              <a:t>Linearité</a:t>
            </a:r>
            <a:r>
              <a:rPr lang="fr-FR"/>
              <a:t>: la relation entre les prédicteurs et la cible est linéaire</a:t>
            </a:r>
          </a:p>
          <a:p>
            <a:pPr marL="285750" indent="-285750">
              <a:buFont typeface="Arial" panose="020B0604020202020204" pitchFamily="34" charset="0"/>
              <a:buChar char="•"/>
            </a:pPr>
            <a:r>
              <a:rPr lang="fr-FR" b="1"/>
              <a:t>Collinéarité</a:t>
            </a:r>
            <a:r>
              <a:rPr lang="fr-FR"/>
              <a:t>: les prédicteurs ne sont pas corrélés</a:t>
            </a:r>
          </a:p>
          <a:p>
            <a:endParaRPr lang="fr-FR"/>
          </a:p>
          <a:p>
            <a:r>
              <a:rPr lang="fr-FR" b="1"/>
              <a:t>Résidus</a:t>
            </a:r>
          </a:p>
          <a:p>
            <a:pPr marL="285750" indent="-285750">
              <a:buFont typeface="Arial" panose="020B0604020202020204" pitchFamily="34" charset="0"/>
              <a:buChar char="•"/>
            </a:pPr>
            <a:endParaRPr lang="fr-FR"/>
          </a:p>
          <a:p>
            <a:pPr marL="285750" indent="-285750">
              <a:buFont typeface="Arial" panose="020B0604020202020204" pitchFamily="34" charset="0"/>
              <a:buChar char="•"/>
            </a:pPr>
            <a:r>
              <a:rPr lang="fr-FR" b="1"/>
              <a:t>Autocorrelation</a:t>
            </a:r>
            <a:r>
              <a:rPr lang="fr-FR"/>
              <a:t> des résidus: les résidus ne sont pas auto corrélés</a:t>
            </a:r>
          </a:p>
          <a:p>
            <a:pPr marL="285750" indent="-285750">
              <a:buFont typeface="Arial" panose="020B0604020202020204" pitchFamily="34" charset="0"/>
              <a:buChar char="•"/>
            </a:pPr>
            <a:r>
              <a:rPr lang="fr-FR"/>
              <a:t>Les résidus sont </a:t>
            </a:r>
            <a:r>
              <a:rPr lang="fr-FR" b="1"/>
              <a:t>normallement</a:t>
            </a:r>
            <a:r>
              <a:rPr lang="fr-FR"/>
              <a:t> distribués</a:t>
            </a:r>
          </a:p>
          <a:p>
            <a:pPr marL="285750" indent="-285750">
              <a:buFont typeface="Arial" panose="020B0604020202020204" pitchFamily="34" charset="0"/>
              <a:buChar char="•"/>
            </a:pPr>
            <a:r>
              <a:rPr lang="fr-FR" b="1"/>
              <a:t>Homoskedasticité</a:t>
            </a:r>
            <a:r>
              <a:rPr lang="fr-FR"/>
              <a:t>: la variance des résidus est constante</a:t>
            </a:r>
          </a:p>
          <a:p>
            <a:pPr marL="285750" indent="-285750">
              <a:buFont typeface="Arial" panose="020B0604020202020204" pitchFamily="34" charset="0"/>
              <a:buChar char="•"/>
            </a:pPr>
            <a:endParaRPr lang="fr-FR"/>
          </a:p>
          <a:p>
            <a:pPr marL="285750" indent="-285750">
              <a:buFont typeface="Arial" panose="020B0604020202020204" pitchFamily="34" charset="0"/>
              <a:buChar char="•"/>
            </a:pPr>
            <a:endParaRPr lang="fr-FR"/>
          </a:p>
          <a:p>
            <a:pPr marL="285750" indent="-285750">
              <a:buFont typeface="Arial" panose="020B0604020202020204" pitchFamily="34" charset="0"/>
              <a:buChar char="•"/>
            </a:pPr>
            <a:endParaRPr lang="fr-FR"/>
          </a:p>
          <a:p>
            <a:pPr marL="285750" indent="-285750">
              <a:buFont typeface="Arial" panose="020B0604020202020204" pitchFamily="34" charset="0"/>
              <a:buChar char="•"/>
            </a:pPr>
            <a:endParaRPr lang="fr-FR"/>
          </a:p>
        </p:txBody>
      </p:sp>
      <p:sp>
        <p:nvSpPr>
          <p:cNvPr id="9" name="Title 1">
            <a:extLst>
              <a:ext uri="{FF2B5EF4-FFF2-40B4-BE49-F238E27FC236}">
                <a16:creationId xmlns:a16="http://schemas.microsoft.com/office/drawing/2014/main" id="{C47A9662-619B-074D-9F6B-06FE480BF54F}"/>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Hypothèses de la régression linéaire</a:t>
            </a:r>
          </a:p>
        </p:txBody>
      </p:sp>
    </p:spTree>
    <p:extLst>
      <p:ext uri="{BB962C8B-B14F-4D97-AF65-F5344CB8AC3E}">
        <p14:creationId xmlns:p14="http://schemas.microsoft.com/office/powerpoint/2010/main" val="4074780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47F350-FC63-824F-B120-CBFBB03722F1}"/>
              </a:ext>
            </a:extLst>
          </p:cNvPr>
          <p:cNvSpPr txBox="1"/>
          <p:nvPr/>
        </p:nvSpPr>
        <p:spPr>
          <a:xfrm>
            <a:off x="603504" y="1060918"/>
            <a:ext cx="2690865" cy="923330"/>
          </a:xfrm>
          <a:prstGeom prst="rect">
            <a:avLst/>
          </a:prstGeom>
          <a:noFill/>
        </p:spPr>
        <p:txBody>
          <a:bodyPr wrap="none" rtlCol="0">
            <a:spAutoFit/>
          </a:bodyPr>
          <a:lstStyle/>
          <a:p>
            <a:r>
              <a:rPr lang="fr-FR"/>
              <a:t>Evaluation graphique avec </a:t>
            </a:r>
          </a:p>
          <a:p>
            <a:pPr marL="285750" indent="-285750">
              <a:buFontTx/>
              <a:buChar char="-"/>
            </a:pPr>
            <a:r>
              <a:rPr lang="fr-FR"/>
              <a:t>le scatterplot V1 ~ V2</a:t>
            </a:r>
          </a:p>
          <a:p>
            <a:pPr marL="285750" indent="-285750">
              <a:buFontTx/>
              <a:buChar char="-"/>
            </a:pPr>
            <a:r>
              <a:rPr lang="fr-FR"/>
              <a:t>le residus vs fitted</a:t>
            </a:r>
          </a:p>
        </p:txBody>
      </p:sp>
      <p:sp>
        <p:nvSpPr>
          <p:cNvPr id="5" name="TextBox 4">
            <a:extLst>
              <a:ext uri="{FF2B5EF4-FFF2-40B4-BE49-F238E27FC236}">
                <a16:creationId xmlns:a16="http://schemas.microsoft.com/office/drawing/2014/main" id="{F51677EB-6AEE-0F42-B087-E530DAE97819}"/>
              </a:ext>
            </a:extLst>
          </p:cNvPr>
          <p:cNvSpPr txBox="1"/>
          <p:nvPr/>
        </p:nvSpPr>
        <p:spPr>
          <a:xfrm>
            <a:off x="603504" y="2185416"/>
            <a:ext cx="2940228" cy="646331"/>
          </a:xfrm>
          <a:prstGeom prst="rect">
            <a:avLst/>
          </a:prstGeom>
          <a:noFill/>
        </p:spPr>
        <p:txBody>
          <a:bodyPr wrap="none" rtlCol="0">
            <a:spAutoFit/>
          </a:bodyPr>
          <a:lstStyle/>
          <a:p>
            <a:r>
              <a:rPr lang="fr-FR"/>
              <a:t>Correction:</a:t>
            </a:r>
          </a:p>
          <a:p>
            <a:r>
              <a:rPr lang="fr-FR"/>
              <a:t>Transformation du predicteur</a:t>
            </a:r>
          </a:p>
        </p:txBody>
      </p:sp>
      <p:pic>
        <p:nvPicPr>
          <p:cNvPr id="7" name="Picture 6">
            <a:extLst>
              <a:ext uri="{FF2B5EF4-FFF2-40B4-BE49-F238E27FC236}">
                <a16:creationId xmlns:a16="http://schemas.microsoft.com/office/drawing/2014/main" id="{0F6C1930-6C96-CE43-84A0-BB6F93227A58}"/>
              </a:ext>
            </a:extLst>
          </p:cNvPr>
          <p:cNvPicPr>
            <a:picLocks noChangeAspect="1"/>
          </p:cNvPicPr>
          <p:nvPr/>
        </p:nvPicPr>
        <p:blipFill>
          <a:blip r:embed="rId2"/>
          <a:stretch>
            <a:fillRect/>
          </a:stretch>
        </p:blipFill>
        <p:spPr>
          <a:xfrm>
            <a:off x="0" y="3292578"/>
            <a:ext cx="7130705" cy="3082504"/>
          </a:xfrm>
          <a:prstGeom prst="rect">
            <a:avLst/>
          </a:prstGeom>
        </p:spPr>
      </p:pic>
      <p:sp>
        <p:nvSpPr>
          <p:cNvPr id="6" name="Title 1">
            <a:extLst>
              <a:ext uri="{FF2B5EF4-FFF2-40B4-BE49-F238E27FC236}">
                <a16:creationId xmlns:a16="http://schemas.microsoft.com/office/drawing/2014/main" id="{1C4073D6-8944-6D48-8F7D-B0CB8D48D95C}"/>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1. Linéarité entre prédicteurs et cible</a:t>
            </a:r>
          </a:p>
        </p:txBody>
      </p:sp>
      <p:sp>
        <p:nvSpPr>
          <p:cNvPr id="9" name="Rectangle 8">
            <a:extLst>
              <a:ext uri="{FF2B5EF4-FFF2-40B4-BE49-F238E27FC236}">
                <a16:creationId xmlns:a16="http://schemas.microsoft.com/office/drawing/2014/main" id="{E1ED9E23-E3F0-FA4B-9A70-1721B5905652}"/>
              </a:ext>
            </a:extLst>
          </p:cNvPr>
          <p:cNvSpPr/>
          <p:nvPr/>
        </p:nvSpPr>
        <p:spPr>
          <a:xfrm>
            <a:off x="8442960" y="1377387"/>
            <a:ext cx="3145536" cy="3416320"/>
          </a:xfrm>
          <a:prstGeom prst="rect">
            <a:avLst/>
          </a:prstGeom>
          <a:solidFill>
            <a:srgbClr val="FF0000"/>
          </a:solidFill>
        </p:spPr>
        <p:txBody>
          <a:bodyPr wrap="square">
            <a:spAutoFit/>
          </a:bodyPr>
          <a:lstStyle/>
          <a:p>
            <a:r>
              <a:rPr lang="fr-FR">
                <a:solidFill>
                  <a:schemeClr val="bg1"/>
                </a:solidFill>
              </a:rPr>
              <a:t>A vous: Comparer </a:t>
            </a:r>
          </a:p>
          <a:p>
            <a:pPr marL="285750" indent="-285750">
              <a:buFont typeface="Arial" panose="020B0604020202020204" pitchFamily="34" charset="0"/>
              <a:buChar char="•"/>
            </a:pPr>
            <a:r>
              <a:rPr lang="fr-FR">
                <a:solidFill>
                  <a:schemeClr val="bg1"/>
                </a:solidFill>
              </a:rPr>
              <a:t>Sales ~ TV</a:t>
            </a:r>
          </a:p>
          <a:p>
            <a:pPr marL="285750" indent="-285750">
              <a:buFont typeface="Arial" panose="020B0604020202020204" pitchFamily="34" charset="0"/>
              <a:buChar char="•"/>
            </a:pPr>
            <a:r>
              <a:rPr lang="fr-FR">
                <a:solidFill>
                  <a:schemeClr val="bg1"/>
                </a:solidFill>
              </a:rPr>
              <a:t>Sales ~ sqrt(TV)</a:t>
            </a:r>
          </a:p>
          <a:p>
            <a:pPr marL="285750" indent="-285750">
              <a:buFont typeface="Arial" panose="020B0604020202020204" pitchFamily="34" charset="0"/>
              <a:buChar char="•"/>
            </a:pPr>
            <a:r>
              <a:rPr lang="fr-FR">
                <a:solidFill>
                  <a:schemeClr val="bg1"/>
                </a:solidFill>
              </a:rPr>
              <a:t>Sales ~ TV ^ 2</a:t>
            </a:r>
          </a:p>
          <a:p>
            <a:pPr marL="285750" indent="-285750">
              <a:buFont typeface="Arial" panose="020B0604020202020204" pitchFamily="34" charset="0"/>
              <a:buChar char="•"/>
            </a:pPr>
            <a:endParaRPr lang="fr-FR">
              <a:solidFill>
                <a:schemeClr val="bg1"/>
              </a:solidFill>
            </a:endParaRPr>
          </a:p>
          <a:p>
            <a:endParaRPr lang="fr-FR">
              <a:solidFill>
                <a:schemeClr val="bg1"/>
              </a:solidFill>
            </a:endParaRPr>
          </a:p>
          <a:p>
            <a:pPr marL="342900" indent="-342900">
              <a:buFont typeface="+mj-lt"/>
              <a:buAutoNum type="arabicPeriod"/>
            </a:pPr>
            <a:r>
              <a:rPr lang="fr-FR">
                <a:solidFill>
                  <a:schemeClr val="bg1"/>
                </a:solidFill>
              </a:rPr>
              <a:t>plot Sales vs predicteur</a:t>
            </a:r>
          </a:p>
          <a:p>
            <a:pPr marL="342900" indent="-342900">
              <a:buFont typeface="+mj-lt"/>
              <a:buAutoNum type="arabicPeriod"/>
            </a:pPr>
            <a:r>
              <a:rPr lang="fr-FR">
                <a:solidFill>
                  <a:schemeClr val="bg1"/>
                </a:solidFill>
              </a:rPr>
              <a:t>fit model</a:t>
            </a:r>
          </a:p>
          <a:p>
            <a:pPr marL="342900" indent="-342900">
              <a:buFont typeface="+mj-lt"/>
              <a:buAutoNum type="arabicPeriod"/>
            </a:pPr>
            <a:r>
              <a:rPr lang="fr-FR">
                <a:solidFill>
                  <a:schemeClr val="bg1"/>
                </a:solidFill>
              </a:rPr>
              <a:t>R-squared, p-values, …</a:t>
            </a:r>
          </a:p>
          <a:p>
            <a:pPr marL="342900" indent="-342900">
              <a:buFont typeface="+mj-lt"/>
              <a:buAutoNum type="arabicPeriod"/>
            </a:pPr>
            <a:r>
              <a:rPr lang="fr-FR">
                <a:solidFill>
                  <a:schemeClr val="bg1"/>
                </a:solidFill>
              </a:rPr>
              <a:t>plot residuals vs fitted</a:t>
            </a:r>
          </a:p>
          <a:p>
            <a:pPr marL="342900" indent="-342900">
              <a:buFont typeface="+mj-lt"/>
              <a:buAutoNum type="arabicPeriod"/>
            </a:pPr>
            <a:endParaRPr lang="fr-FR">
              <a:solidFill>
                <a:schemeClr val="bg1"/>
              </a:solidFill>
            </a:endParaRPr>
          </a:p>
          <a:p>
            <a:r>
              <a:rPr lang="fr-FR">
                <a:solidFill>
                  <a:schemeClr val="bg1"/>
                </a:solidFill>
              </a:rPr>
              <a:t>Quel est le meilleur modèle ?</a:t>
            </a:r>
          </a:p>
        </p:txBody>
      </p:sp>
    </p:spTree>
    <p:extLst>
      <p:ext uri="{BB962C8B-B14F-4D97-AF65-F5344CB8AC3E}">
        <p14:creationId xmlns:p14="http://schemas.microsoft.com/office/powerpoint/2010/main" val="2781743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2C3B3-C7DB-9343-BDC2-9B9758CD6DB1}"/>
              </a:ext>
            </a:extLst>
          </p:cNvPr>
          <p:cNvSpPr txBox="1"/>
          <p:nvPr/>
        </p:nvSpPr>
        <p:spPr>
          <a:xfrm>
            <a:off x="294132" y="1091725"/>
            <a:ext cx="6580584" cy="646331"/>
          </a:xfrm>
          <a:prstGeom prst="rect">
            <a:avLst/>
          </a:prstGeom>
          <a:noFill/>
          <a:ln w="28575">
            <a:solidFill>
              <a:srgbClr val="FF0000"/>
            </a:solidFill>
          </a:ln>
        </p:spPr>
        <p:txBody>
          <a:bodyPr wrap="none" rtlCol="0">
            <a:spAutoFit/>
          </a:bodyPr>
          <a:lstStyle/>
          <a:p>
            <a:pPr marL="285750" indent="-285750">
              <a:buFont typeface="Arial" panose="020B0604020202020204" pitchFamily="34" charset="0"/>
              <a:buChar char="•"/>
            </a:pPr>
            <a:r>
              <a:rPr lang="fr-FR"/>
              <a:t>Les predicteurs sont corrélés – Calcul de la matrice de corrélation</a:t>
            </a:r>
          </a:p>
          <a:p>
            <a:pPr marL="285750" indent="-285750">
              <a:buFont typeface="Arial" panose="020B0604020202020204" pitchFamily="34" charset="0"/>
              <a:buChar char="•"/>
            </a:pPr>
            <a:r>
              <a:rPr lang="fr-FR"/>
              <a:t>Un facteur caché est commun à 2 prédicteurs </a:t>
            </a:r>
          </a:p>
        </p:txBody>
      </p:sp>
      <p:sp>
        <p:nvSpPr>
          <p:cNvPr id="4" name="TextBox 3">
            <a:extLst>
              <a:ext uri="{FF2B5EF4-FFF2-40B4-BE49-F238E27FC236}">
                <a16:creationId xmlns:a16="http://schemas.microsoft.com/office/drawing/2014/main" id="{EAFB3B32-DB97-7D40-9082-294410B63B17}"/>
              </a:ext>
            </a:extLst>
          </p:cNvPr>
          <p:cNvSpPr txBox="1"/>
          <p:nvPr/>
        </p:nvSpPr>
        <p:spPr>
          <a:xfrm>
            <a:off x="294132" y="2136338"/>
            <a:ext cx="10404348" cy="2031325"/>
          </a:xfrm>
          <a:prstGeom prst="rect">
            <a:avLst/>
          </a:prstGeom>
          <a:noFill/>
        </p:spPr>
        <p:txBody>
          <a:bodyPr wrap="square" rtlCol="0">
            <a:spAutoFit/>
          </a:bodyPr>
          <a:lstStyle/>
          <a:p>
            <a:r>
              <a:rPr lang="en-US" b="1"/>
              <a:t>Condition Number </a:t>
            </a:r>
            <a:r>
              <a:rPr lang="en-US"/>
              <a:t>(pour des variables normalisées):</a:t>
            </a:r>
          </a:p>
          <a:p>
            <a:pPr marL="742950" lvl="1" indent="-285750">
              <a:buFont typeface="Arial" panose="020B0604020202020204" pitchFamily="34" charset="0"/>
              <a:buChar char="•"/>
            </a:pPr>
            <a:r>
              <a:rPr lang="en-US"/>
              <a:t>valeur &lt; 20</a:t>
            </a:r>
          </a:p>
          <a:p>
            <a:pPr marL="742950" lvl="1" indent="-285750">
              <a:buFont typeface="Arial" panose="020B0604020202020204" pitchFamily="34" charset="0"/>
              <a:buChar char="•"/>
            </a:pPr>
            <a:endParaRPr lang="en-US" b="1"/>
          </a:p>
          <a:p>
            <a:r>
              <a:rPr lang="en-US" b="1"/>
              <a:t>Variance Inflation Factor (VIF)</a:t>
            </a:r>
          </a:p>
          <a:p>
            <a:pPr marL="742950" lvl="1" indent="-285750">
              <a:buFont typeface="Arial" panose="020B0604020202020204" pitchFamily="34" charset="0"/>
              <a:buChar char="•"/>
            </a:pPr>
            <a:r>
              <a:rPr lang="en-US"/>
              <a:t>mesure le degré de multi collinéarité due à l'ajout d'un nouveau prédicteur</a:t>
            </a:r>
          </a:p>
          <a:p>
            <a:pPr marL="742950" lvl="1" indent="-285750">
              <a:buFont typeface="Arial" panose="020B0604020202020204" pitchFamily="34" charset="0"/>
              <a:buChar char="•"/>
            </a:pPr>
            <a:r>
              <a:rPr lang="en-US"/>
              <a:t>VIF_i = 1 / (1 – R^2_i)</a:t>
            </a:r>
          </a:p>
          <a:p>
            <a:pPr marL="742950" lvl="1" indent="-285750">
              <a:buFont typeface="Arial" panose="020B0604020202020204" pitchFamily="34" charset="0"/>
              <a:buChar char="•"/>
            </a:pPr>
            <a:r>
              <a:rPr lang="en-US"/>
              <a:t>multicollinéarité quand vif_i &gt; 5</a:t>
            </a:r>
          </a:p>
        </p:txBody>
      </p:sp>
      <p:sp>
        <p:nvSpPr>
          <p:cNvPr id="5" name="Rectangle 4">
            <a:extLst>
              <a:ext uri="{FF2B5EF4-FFF2-40B4-BE49-F238E27FC236}">
                <a16:creationId xmlns:a16="http://schemas.microsoft.com/office/drawing/2014/main" id="{B889B880-F93D-DB4C-B3FF-96B3611D6A2B}"/>
              </a:ext>
            </a:extLst>
          </p:cNvPr>
          <p:cNvSpPr/>
          <p:nvPr/>
        </p:nvSpPr>
        <p:spPr>
          <a:xfrm>
            <a:off x="288995" y="4381281"/>
            <a:ext cx="11603736" cy="1477328"/>
          </a:xfrm>
          <a:prstGeom prst="rect">
            <a:avLst/>
          </a:prstGeom>
          <a:solidFill>
            <a:schemeClr val="tx1"/>
          </a:solidFill>
        </p:spPr>
        <p:txBody>
          <a:bodyPr wrap="square">
            <a:spAutoFit/>
          </a:bodyPr>
          <a:lstStyle/>
          <a:p>
            <a:r>
              <a:rPr lang="en-US">
                <a:solidFill>
                  <a:srgbClr val="FE4481"/>
                </a:solidFill>
                <a:effectLst/>
                <a:highlight>
                  <a:srgbClr val="000000"/>
                </a:highlight>
                <a:latin typeface="Courier New" panose="02070309020205020404" pitchFamily="49" charset="0"/>
                <a:cs typeface="Courier New" panose="02070309020205020404" pitchFamily="49" charset="0"/>
              </a:rPr>
              <a:t>from</a:t>
            </a:r>
            <a:r>
              <a:rPr lang="en-US">
                <a:solidFill>
                  <a:srgbClr val="F8F8F2"/>
                </a:solidFill>
                <a:effectLst/>
                <a:highlight>
                  <a:srgbClr val="000000"/>
                </a:highlight>
                <a:latin typeface="Courier New" panose="02070309020205020404" pitchFamily="49" charset="0"/>
                <a:cs typeface="Courier New" panose="02070309020205020404" pitchFamily="49" charset="0"/>
              </a:rPr>
              <a:t> statsmodels.stats.outliers_influence </a:t>
            </a:r>
            <a:r>
              <a:rPr lang="en-US">
                <a:solidFill>
                  <a:srgbClr val="FE4481"/>
                </a:solidFill>
                <a:effectLst/>
                <a:highlight>
                  <a:srgbClr val="000000"/>
                </a:highlight>
                <a:latin typeface="Courier New" panose="02070309020205020404" pitchFamily="49" charset="0"/>
                <a:cs typeface="Courier New" panose="02070309020205020404" pitchFamily="49" charset="0"/>
              </a:rPr>
              <a:t>import</a:t>
            </a:r>
            <a:r>
              <a:rPr lang="en-US">
                <a:solidFill>
                  <a:srgbClr val="F8F8F2"/>
                </a:solidFill>
                <a:effectLst/>
                <a:highlight>
                  <a:srgbClr val="000000"/>
                </a:highlight>
                <a:latin typeface="Courier New" panose="02070309020205020404" pitchFamily="49" charset="0"/>
                <a:cs typeface="Courier New" panose="02070309020205020404" pitchFamily="49" charset="0"/>
              </a:rPr>
              <a:t> variance_inflation_factor </a:t>
            </a:r>
            <a:r>
              <a:rPr lang="en-US">
                <a:solidFill>
                  <a:srgbClr val="FE4481"/>
                </a:solidFill>
                <a:effectLst/>
                <a:highlight>
                  <a:srgbClr val="000000"/>
                </a:highlight>
                <a:latin typeface="Courier New" panose="02070309020205020404" pitchFamily="49" charset="0"/>
                <a:cs typeface="Courier New" panose="02070309020205020404" pitchFamily="49" charset="0"/>
              </a:rPr>
              <a:t>as</a:t>
            </a:r>
            <a:r>
              <a:rPr lang="en-US">
                <a:solidFill>
                  <a:srgbClr val="F8F8F2"/>
                </a:solidFill>
                <a:effectLst/>
                <a:highlight>
                  <a:srgbClr val="000000"/>
                </a:highlight>
                <a:latin typeface="Courier New" panose="02070309020205020404" pitchFamily="49" charset="0"/>
                <a:cs typeface="Courier New" panose="02070309020205020404" pitchFamily="49" charset="0"/>
              </a:rPr>
              <a:t> vif</a:t>
            </a:r>
          </a:p>
          <a:p>
            <a:r>
              <a:rPr lang="en-US">
                <a:solidFill>
                  <a:srgbClr val="F8F8F2"/>
                </a:solidFill>
                <a:effectLst/>
                <a:highlight>
                  <a:srgbClr val="000000"/>
                </a:highlight>
                <a:latin typeface="Courier New" panose="02070309020205020404" pitchFamily="49" charset="0"/>
                <a:cs typeface="Courier New" panose="02070309020205020404" pitchFamily="49" charset="0"/>
              </a:rPr>
              <a:t>vif(df[['</a:t>
            </a:r>
            <a:r>
              <a:rPr lang="en-US">
                <a:solidFill>
                  <a:srgbClr val="FFFF00"/>
                </a:solidFill>
                <a:effectLst/>
                <a:highlight>
                  <a:srgbClr val="000000"/>
                </a:highlight>
                <a:latin typeface="Courier New" panose="02070309020205020404" pitchFamily="49" charset="0"/>
                <a:cs typeface="Courier New" panose="02070309020205020404" pitchFamily="49" charset="0"/>
              </a:rPr>
              <a:t>TV</a:t>
            </a:r>
            <a:r>
              <a:rPr lang="en-US">
                <a:solidFill>
                  <a:srgbClr val="F8F8F2"/>
                </a:solidFill>
                <a:effectLst/>
                <a:highlight>
                  <a:srgbClr val="000000"/>
                </a:highlight>
                <a:latin typeface="Courier New" panose="02070309020205020404" pitchFamily="49" charset="0"/>
                <a:cs typeface="Courier New" panose="02070309020205020404" pitchFamily="49" charset="0"/>
              </a:rPr>
              <a:t>', 'Radio', 'Newspaper']].values, </a:t>
            </a:r>
            <a:r>
              <a:rPr lang="en-US">
                <a:solidFill>
                  <a:srgbClr val="FFFF00"/>
                </a:solidFill>
                <a:effectLst/>
                <a:highlight>
                  <a:srgbClr val="000000"/>
                </a:highlight>
                <a:latin typeface="Courier New" panose="02070309020205020404" pitchFamily="49" charset="0"/>
                <a:cs typeface="Courier New" panose="02070309020205020404" pitchFamily="49" charset="0"/>
              </a:rPr>
              <a:t>0</a:t>
            </a:r>
            <a:r>
              <a:rPr lang="en-US">
                <a:solidFill>
                  <a:srgbClr val="F8F8F2"/>
                </a:solidFill>
                <a:effectLst/>
                <a:highlight>
                  <a:srgbClr val="000000"/>
                </a:highlight>
                <a:latin typeface="Courier New" panose="02070309020205020404" pitchFamily="49" charset="0"/>
                <a:cs typeface="Courier New" panose="02070309020205020404" pitchFamily="49" charset="0"/>
              </a:rPr>
              <a:t>)</a:t>
            </a:r>
          </a:p>
          <a:p>
            <a:r>
              <a:rPr lang="en-US">
                <a:solidFill>
                  <a:srgbClr val="F8F8F2"/>
                </a:solidFill>
                <a:effectLst/>
                <a:highlight>
                  <a:srgbClr val="000000"/>
                </a:highlight>
                <a:latin typeface="Courier New" panose="02070309020205020404" pitchFamily="49" charset="0"/>
                <a:cs typeface="Courier New" panose="02070309020205020404" pitchFamily="49" charset="0"/>
              </a:rPr>
              <a:t>&gt; 0.247</a:t>
            </a:r>
          </a:p>
          <a:p>
            <a:r>
              <a:rPr lang="en-US">
                <a:solidFill>
                  <a:srgbClr val="F8F8F2"/>
                </a:solidFill>
                <a:highlight>
                  <a:srgbClr val="000000"/>
                </a:highlight>
                <a:latin typeface="Courier New" panose="02070309020205020404" pitchFamily="49" charset="0"/>
                <a:cs typeface="Courier New" panose="02070309020205020404" pitchFamily="49" charset="0"/>
              </a:rPr>
              <a:t>vif(df[['TV', 'Radio', '</a:t>
            </a:r>
            <a:r>
              <a:rPr lang="en-US">
                <a:solidFill>
                  <a:srgbClr val="FFFF00"/>
                </a:solidFill>
                <a:latin typeface="Courier New" panose="02070309020205020404" pitchFamily="49" charset="0"/>
                <a:cs typeface="Courier New" panose="02070309020205020404" pitchFamily="49" charset="0"/>
              </a:rPr>
              <a:t>Newspaper</a:t>
            </a:r>
            <a:r>
              <a:rPr lang="en-US">
                <a:solidFill>
                  <a:srgbClr val="F8F8F2"/>
                </a:solidFill>
                <a:highlight>
                  <a:srgbClr val="000000"/>
                </a:highlight>
                <a:latin typeface="Courier New" panose="02070309020205020404" pitchFamily="49" charset="0"/>
                <a:cs typeface="Courier New" panose="02070309020205020404" pitchFamily="49" charset="0"/>
              </a:rPr>
              <a:t>']].values, </a:t>
            </a:r>
            <a:r>
              <a:rPr lang="en-US">
                <a:solidFill>
                  <a:srgbClr val="FFFF00"/>
                </a:solidFill>
                <a:highlight>
                  <a:srgbClr val="000000"/>
                </a:highlight>
                <a:latin typeface="Courier New" panose="02070309020205020404" pitchFamily="49" charset="0"/>
                <a:cs typeface="Courier New" panose="02070309020205020404" pitchFamily="49" charset="0"/>
              </a:rPr>
              <a:t>2</a:t>
            </a:r>
            <a:r>
              <a:rPr lang="en-US">
                <a:solidFill>
                  <a:srgbClr val="F8F8F2"/>
                </a:solidFill>
                <a:highlight>
                  <a:srgbClr val="000000"/>
                </a:highlight>
                <a:latin typeface="Courier New" panose="02070309020205020404" pitchFamily="49" charset="0"/>
                <a:cs typeface="Courier New" panose="02070309020205020404" pitchFamily="49" charset="0"/>
              </a:rPr>
              <a:t>)</a:t>
            </a:r>
          </a:p>
          <a:p>
            <a:r>
              <a:rPr lang="en-US">
                <a:solidFill>
                  <a:srgbClr val="F8F8F2"/>
                </a:solidFill>
                <a:highlight>
                  <a:srgbClr val="000000"/>
                </a:highlight>
                <a:latin typeface="Courier New" panose="02070309020205020404" pitchFamily="49" charset="0"/>
                <a:cs typeface="Courier New" panose="02070309020205020404" pitchFamily="49" charset="0"/>
              </a:rPr>
              <a:t>&gt; 3.055</a:t>
            </a:r>
            <a:endParaRPr lang="fr-FR">
              <a:highlight>
                <a:srgbClr val="000000"/>
              </a:highlight>
              <a:latin typeface="Courier New" panose="02070309020205020404" pitchFamily="49" charset="0"/>
              <a:cs typeface="Courier New" panose="02070309020205020404" pitchFamily="49" charset="0"/>
            </a:endParaRPr>
          </a:p>
        </p:txBody>
      </p:sp>
      <p:sp>
        <p:nvSpPr>
          <p:cNvPr id="6" name="Title 1">
            <a:extLst>
              <a:ext uri="{FF2B5EF4-FFF2-40B4-BE49-F238E27FC236}">
                <a16:creationId xmlns:a16="http://schemas.microsoft.com/office/drawing/2014/main" id="{8019914E-0E0E-0349-B463-35C9EFF5474D}"/>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2. Multi collinéarité</a:t>
            </a:r>
          </a:p>
        </p:txBody>
      </p:sp>
      <p:cxnSp>
        <p:nvCxnSpPr>
          <p:cNvPr id="10" name="Straight Arrow Connector 9">
            <a:extLst>
              <a:ext uri="{FF2B5EF4-FFF2-40B4-BE49-F238E27FC236}">
                <a16:creationId xmlns:a16="http://schemas.microsoft.com/office/drawing/2014/main" id="{E57B4F69-486B-E945-9E80-7260D15A57C9}"/>
              </a:ext>
            </a:extLst>
          </p:cNvPr>
          <p:cNvCxnSpPr>
            <a:cxnSpLocks/>
          </p:cNvCxnSpPr>
          <p:nvPr/>
        </p:nvCxnSpPr>
        <p:spPr>
          <a:xfrm flipH="1">
            <a:off x="288995" y="5119945"/>
            <a:ext cx="360229" cy="12926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8EE7AD-AD68-B848-8493-FCE342E7334F}"/>
              </a:ext>
            </a:extLst>
          </p:cNvPr>
          <p:cNvSpPr txBox="1"/>
          <p:nvPr/>
        </p:nvSpPr>
        <p:spPr>
          <a:xfrm>
            <a:off x="89777" y="6412607"/>
            <a:ext cx="5323573" cy="369332"/>
          </a:xfrm>
          <a:prstGeom prst="rect">
            <a:avLst/>
          </a:prstGeom>
          <a:noFill/>
        </p:spPr>
        <p:txBody>
          <a:bodyPr wrap="none" rtlCol="0">
            <a:spAutoFit/>
          </a:bodyPr>
          <a:lstStyle/>
          <a:p>
            <a:r>
              <a:rPr lang="fr-FR"/>
              <a:t>Peu de multi collinéarité entre TV et Radio, Newspaper</a:t>
            </a:r>
          </a:p>
        </p:txBody>
      </p:sp>
      <p:cxnSp>
        <p:nvCxnSpPr>
          <p:cNvPr id="13" name="Straight Arrow Connector 12">
            <a:extLst>
              <a:ext uri="{FF2B5EF4-FFF2-40B4-BE49-F238E27FC236}">
                <a16:creationId xmlns:a16="http://schemas.microsoft.com/office/drawing/2014/main" id="{4DD0A9A1-4C03-F243-85DB-8D4160B03C71}"/>
              </a:ext>
            </a:extLst>
          </p:cNvPr>
          <p:cNvCxnSpPr>
            <a:cxnSpLocks/>
          </p:cNvCxnSpPr>
          <p:nvPr/>
        </p:nvCxnSpPr>
        <p:spPr>
          <a:xfrm>
            <a:off x="1389888" y="5662840"/>
            <a:ext cx="1480548" cy="45123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8819430-6DE6-D149-9531-7F6FBE3B9BCE}"/>
              </a:ext>
            </a:extLst>
          </p:cNvPr>
          <p:cNvSpPr txBox="1"/>
          <p:nvPr/>
        </p:nvSpPr>
        <p:spPr>
          <a:xfrm>
            <a:off x="2857616" y="5894009"/>
            <a:ext cx="8663269" cy="369332"/>
          </a:xfrm>
          <a:prstGeom prst="rect">
            <a:avLst/>
          </a:prstGeom>
          <a:noFill/>
        </p:spPr>
        <p:txBody>
          <a:bodyPr wrap="none" rtlCol="0">
            <a:spAutoFit/>
          </a:bodyPr>
          <a:lstStyle/>
          <a:p>
            <a:r>
              <a:rPr lang="fr-FR"/>
              <a:t>Multi collinéarité plus importante entre Newspaper et Radio, TV mais toujours raisonnable</a:t>
            </a:r>
          </a:p>
        </p:txBody>
      </p:sp>
    </p:spTree>
    <p:extLst>
      <p:ext uri="{BB962C8B-B14F-4D97-AF65-F5344CB8AC3E}">
        <p14:creationId xmlns:p14="http://schemas.microsoft.com/office/powerpoint/2010/main" val="598531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85EC7-159E-D247-A028-E2544B7D1B69}"/>
              </a:ext>
            </a:extLst>
          </p:cNvPr>
          <p:cNvPicPr>
            <a:picLocks noChangeAspect="1"/>
          </p:cNvPicPr>
          <p:nvPr/>
        </p:nvPicPr>
        <p:blipFill>
          <a:blip r:embed="rId2"/>
          <a:stretch>
            <a:fillRect/>
          </a:stretch>
        </p:blipFill>
        <p:spPr>
          <a:xfrm>
            <a:off x="231578" y="1477593"/>
            <a:ext cx="5983224" cy="3321756"/>
          </a:xfrm>
          <a:prstGeom prst="rect">
            <a:avLst/>
          </a:prstGeom>
        </p:spPr>
      </p:pic>
      <p:sp>
        <p:nvSpPr>
          <p:cNvPr id="3" name="TextBox 2">
            <a:extLst>
              <a:ext uri="{FF2B5EF4-FFF2-40B4-BE49-F238E27FC236}">
                <a16:creationId xmlns:a16="http://schemas.microsoft.com/office/drawing/2014/main" id="{502A5998-1F27-B04B-A87D-0895387C995F}"/>
              </a:ext>
            </a:extLst>
          </p:cNvPr>
          <p:cNvSpPr txBox="1"/>
          <p:nvPr/>
        </p:nvSpPr>
        <p:spPr>
          <a:xfrm>
            <a:off x="6440834" y="1477593"/>
            <a:ext cx="5608320" cy="2862322"/>
          </a:xfrm>
          <a:prstGeom prst="rect">
            <a:avLst/>
          </a:prstGeom>
          <a:noFill/>
          <a:ln w="12700">
            <a:solidFill>
              <a:srgbClr val="FF0000"/>
            </a:solidFill>
          </a:ln>
        </p:spPr>
        <p:txBody>
          <a:bodyPr wrap="square" rtlCol="0">
            <a:spAutoFit/>
          </a:bodyPr>
          <a:lstStyle/>
          <a:p>
            <a:r>
              <a:rPr lang="en-US" sz="2000" b="1"/>
              <a:t>Hypothèses</a:t>
            </a:r>
          </a:p>
          <a:p>
            <a:pPr marL="285750" indent="-285750">
              <a:buFont typeface="Arial" panose="020B0604020202020204" pitchFamily="34" charset="0"/>
              <a:buChar char="•"/>
            </a:pPr>
            <a:r>
              <a:rPr lang="en-US" sz="2000"/>
              <a:t>Il y a une relation linéaire entre les variables x et y: y=ax+b</a:t>
            </a:r>
          </a:p>
          <a:p>
            <a:pPr marL="285750" indent="-285750">
              <a:buFont typeface="Arial" panose="020B0604020202020204" pitchFamily="34" charset="0"/>
              <a:buChar char="•"/>
            </a:pPr>
            <a:r>
              <a:rPr lang="en-US" sz="2000"/>
              <a:t>x et y sont normallement distribuées ~N(mu, sigma)</a:t>
            </a:r>
          </a:p>
          <a:p>
            <a:endParaRPr lang="en-US" sz="2000"/>
          </a:p>
          <a:p>
            <a:r>
              <a:rPr lang="en-US" sz="2000"/>
              <a:t>Toutefois la corrélation de pearson est robuste vis a vis de ces hypothèses.</a:t>
            </a:r>
          </a:p>
          <a:p>
            <a:endParaRPr lang="fr-FR" sz="2000"/>
          </a:p>
        </p:txBody>
      </p:sp>
      <p:sp>
        <p:nvSpPr>
          <p:cNvPr id="7" name="Title 1">
            <a:extLst>
              <a:ext uri="{FF2B5EF4-FFF2-40B4-BE49-F238E27FC236}">
                <a16:creationId xmlns:a16="http://schemas.microsoft.com/office/drawing/2014/main" id="{77F08FE8-9B4C-DB46-8CB3-06BEE76EDC4C}"/>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Corrélation de Pearson</a:t>
            </a:r>
          </a:p>
        </p:txBody>
      </p:sp>
    </p:spTree>
    <p:extLst>
      <p:ext uri="{BB962C8B-B14F-4D97-AF65-F5344CB8AC3E}">
        <p14:creationId xmlns:p14="http://schemas.microsoft.com/office/powerpoint/2010/main" val="1430694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8E2AF4-C1B0-AC4C-8319-C8AAF0C3A1EB}"/>
              </a:ext>
            </a:extLst>
          </p:cNvPr>
          <p:cNvSpPr txBox="1"/>
          <p:nvPr/>
        </p:nvSpPr>
        <p:spPr>
          <a:xfrm>
            <a:off x="265176" y="3064908"/>
            <a:ext cx="4937760" cy="2585323"/>
          </a:xfrm>
          <a:prstGeom prst="rect">
            <a:avLst/>
          </a:prstGeom>
          <a:noFill/>
        </p:spPr>
        <p:txBody>
          <a:bodyPr wrap="square" rtlCol="0">
            <a:spAutoFit/>
          </a:bodyPr>
          <a:lstStyle/>
          <a:p>
            <a:r>
              <a:rPr lang="en-US"/>
              <a:t>The </a:t>
            </a:r>
            <a:r>
              <a:rPr lang="en-US" b="1"/>
              <a:t>Durbin Watson</a:t>
            </a:r>
            <a:r>
              <a:rPr lang="en-US"/>
              <a:t> statistic, is a direct test of the correlation of the residuals. </a:t>
            </a:r>
          </a:p>
          <a:p>
            <a:r>
              <a:rPr lang="en-US"/>
              <a:t>It takes a value from 0 to 4, where:</a:t>
            </a:r>
          </a:p>
          <a:p>
            <a:pPr marL="285750" indent="-285750">
              <a:buFont typeface="Arial" panose="020B0604020202020204" pitchFamily="34" charset="0"/>
              <a:buChar char="•"/>
            </a:pPr>
            <a:r>
              <a:rPr lang="en-US"/>
              <a:t>2 means no autocorrelation.</a:t>
            </a:r>
          </a:p>
          <a:p>
            <a:pPr marL="285750" indent="-285750">
              <a:buFont typeface="Arial" panose="020B0604020202020204" pitchFamily="34" charset="0"/>
              <a:buChar char="•"/>
            </a:pPr>
            <a:r>
              <a:rPr lang="en-US"/>
              <a:t>0 to 2 means positive autocorrelation</a:t>
            </a:r>
          </a:p>
          <a:p>
            <a:pPr marL="285750" indent="-285750">
              <a:buFont typeface="Arial" panose="020B0604020202020204" pitchFamily="34" charset="0"/>
              <a:buChar char="•"/>
            </a:pPr>
            <a:r>
              <a:rPr lang="en-US"/>
              <a:t>2 to 4 means negative autocorrelation.</a:t>
            </a:r>
          </a:p>
          <a:p>
            <a:r>
              <a:rPr lang="en-US"/>
              <a:t>As a rule of thumb values in the range of 1.5 to 2.5 are relatively normal.</a:t>
            </a:r>
          </a:p>
          <a:p>
            <a:endParaRPr lang="fr-FR"/>
          </a:p>
        </p:txBody>
      </p:sp>
      <p:sp>
        <p:nvSpPr>
          <p:cNvPr id="4" name="TextBox 3">
            <a:extLst>
              <a:ext uri="{FF2B5EF4-FFF2-40B4-BE49-F238E27FC236}">
                <a16:creationId xmlns:a16="http://schemas.microsoft.com/office/drawing/2014/main" id="{E57CA62E-D14A-5440-82D6-F3AE24339531}"/>
              </a:ext>
            </a:extLst>
          </p:cNvPr>
          <p:cNvSpPr txBox="1"/>
          <p:nvPr/>
        </p:nvSpPr>
        <p:spPr>
          <a:xfrm>
            <a:off x="338328" y="1254564"/>
            <a:ext cx="3246120" cy="1200329"/>
          </a:xfrm>
          <a:prstGeom prst="rect">
            <a:avLst/>
          </a:prstGeom>
          <a:noFill/>
          <a:ln w="28575">
            <a:solidFill>
              <a:srgbClr val="0070C0"/>
            </a:solidFill>
          </a:ln>
        </p:spPr>
        <p:txBody>
          <a:bodyPr wrap="square" rtlCol="0">
            <a:spAutoFit/>
          </a:bodyPr>
          <a:lstStyle/>
          <a:p>
            <a:r>
              <a:rPr lang="fr-FR"/>
              <a:t>e_i = \hat{y_i} – y_i</a:t>
            </a:r>
          </a:p>
          <a:p>
            <a:endParaRPr lang="fr-FR"/>
          </a:p>
          <a:p>
            <a:r>
              <a:rPr lang="fr-FR"/>
              <a:t>corr(e_i, e_{i-j}) = 0 for j != i</a:t>
            </a:r>
          </a:p>
          <a:p>
            <a:endParaRPr lang="fr-FR"/>
          </a:p>
        </p:txBody>
      </p:sp>
      <p:sp>
        <p:nvSpPr>
          <p:cNvPr id="5" name="Title 1">
            <a:extLst>
              <a:ext uri="{FF2B5EF4-FFF2-40B4-BE49-F238E27FC236}">
                <a16:creationId xmlns:a16="http://schemas.microsoft.com/office/drawing/2014/main" id="{34F62294-328B-C44B-8483-5001529CC2F8}"/>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3. Auto corrélation des résidus</a:t>
            </a:r>
          </a:p>
        </p:txBody>
      </p:sp>
      <p:pic>
        <p:nvPicPr>
          <p:cNvPr id="9" name="Picture 8">
            <a:extLst>
              <a:ext uri="{FF2B5EF4-FFF2-40B4-BE49-F238E27FC236}">
                <a16:creationId xmlns:a16="http://schemas.microsoft.com/office/drawing/2014/main" id="{94821EBA-4AFB-D248-93DA-1E87E3331A2B}"/>
              </a:ext>
            </a:extLst>
          </p:cNvPr>
          <p:cNvPicPr>
            <a:picLocks noChangeAspect="1"/>
          </p:cNvPicPr>
          <p:nvPr/>
        </p:nvPicPr>
        <p:blipFill>
          <a:blip r:embed="rId2"/>
          <a:stretch>
            <a:fillRect/>
          </a:stretch>
        </p:blipFill>
        <p:spPr>
          <a:xfrm>
            <a:off x="5951474" y="1492166"/>
            <a:ext cx="6159500" cy="3098800"/>
          </a:xfrm>
          <a:prstGeom prst="rect">
            <a:avLst/>
          </a:prstGeom>
        </p:spPr>
      </p:pic>
      <p:sp>
        <p:nvSpPr>
          <p:cNvPr id="10" name="Donut 9">
            <a:extLst>
              <a:ext uri="{FF2B5EF4-FFF2-40B4-BE49-F238E27FC236}">
                <a16:creationId xmlns:a16="http://schemas.microsoft.com/office/drawing/2014/main" id="{16508493-5CC4-E642-9483-68180A09A316}"/>
              </a:ext>
            </a:extLst>
          </p:cNvPr>
          <p:cNvSpPr/>
          <p:nvPr/>
        </p:nvSpPr>
        <p:spPr>
          <a:xfrm>
            <a:off x="6032500" y="2697480"/>
            <a:ext cx="6159500" cy="884064"/>
          </a:xfrm>
          <a:prstGeom prst="donut">
            <a:avLst>
              <a:gd name="adj" fmla="val 87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TextBox 10">
            <a:extLst>
              <a:ext uri="{FF2B5EF4-FFF2-40B4-BE49-F238E27FC236}">
                <a16:creationId xmlns:a16="http://schemas.microsoft.com/office/drawing/2014/main" id="{D684B9C6-CC27-0247-BA7C-9EB16E842495}"/>
              </a:ext>
            </a:extLst>
          </p:cNvPr>
          <p:cNvSpPr txBox="1"/>
          <p:nvPr/>
        </p:nvSpPr>
        <p:spPr>
          <a:xfrm>
            <a:off x="6096000" y="4795640"/>
            <a:ext cx="5538504" cy="646331"/>
          </a:xfrm>
          <a:prstGeom prst="rect">
            <a:avLst/>
          </a:prstGeom>
          <a:noFill/>
        </p:spPr>
        <p:txBody>
          <a:bodyPr wrap="none" rtlCol="0">
            <a:spAutoFit/>
          </a:bodyPr>
          <a:lstStyle/>
          <a:p>
            <a:r>
              <a:rPr lang="fr-FR"/>
              <a:t>Autocorrélation très faible des résidus pour la régression </a:t>
            </a:r>
            <a:br>
              <a:rPr lang="fr-FR"/>
            </a:br>
            <a:r>
              <a:rPr lang="fr-FR"/>
              <a:t>Sales ~ TV</a:t>
            </a:r>
          </a:p>
        </p:txBody>
      </p:sp>
    </p:spTree>
    <p:extLst>
      <p:ext uri="{BB962C8B-B14F-4D97-AF65-F5344CB8AC3E}">
        <p14:creationId xmlns:p14="http://schemas.microsoft.com/office/powerpoint/2010/main" val="1765004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80B375-F22B-3841-84DF-7BBB30AF52D3}"/>
              </a:ext>
            </a:extLst>
          </p:cNvPr>
          <p:cNvSpPr txBox="1"/>
          <p:nvPr/>
        </p:nvSpPr>
        <p:spPr>
          <a:xfrm>
            <a:off x="2154041" y="5259463"/>
            <a:ext cx="7249933" cy="923330"/>
          </a:xfrm>
          <a:prstGeom prst="rect">
            <a:avLst/>
          </a:prstGeom>
          <a:noFill/>
          <a:ln w="19050">
            <a:solidFill>
              <a:srgbClr val="FF0000"/>
            </a:solidFill>
          </a:ln>
        </p:spPr>
        <p:txBody>
          <a:bodyPr wrap="none" rtlCol="0">
            <a:spAutoFit/>
          </a:bodyPr>
          <a:lstStyle/>
          <a:p>
            <a:r>
              <a:rPr lang="fr-FR"/>
              <a:t>La p-value du test Jarque Bera &gt; 0.05. </a:t>
            </a:r>
          </a:p>
          <a:p>
            <a:r>
              <a:rPr lang="fr-FR"/>
              <a:t>On ne peut rejeter l'hypothese nulle</a:t>
            </a:r>
            <a:br>
              <a:rPr lang="fr-FR"/>
            </a:br>
            <a:r>
              <a:rPr lang="fr-FR"/>
              <a:t>H0: les résidus ont le skew et kurtosis sont ceux d'une distribution normale</a:t>
            </a:r>
          </a:p>
        </p:txBody>
      </p:sp>
      <p:sp>
        <p:nvSpPr>
          <p:cNvPr id="3" name="Rectangle 2">
            <a:extLst>
              <a:ext uri="{FF2B5EF4-FFF2-40B4-BE49-F238E27FC236}">
                <a16:creationId xmlns:a16="http://schemas.microsoft.com/office/drawing/2014/main" id="{66DB5B0E-E856-3A42-AE51-0BE0A8A81ABA}"/>
              </a:ext>
            </a:extLst>
          </p:cNvPr>
          <p:cNvSpPr/>
          <p:nvPr/>
        </p:nvSpPr>
        <p:spPr>
          <a:xfrm>
            <a:off x="1249680" y="1015508"/>
            <a:ext cx="3998976" cy="2031325"/>
          </a:xfrm>
          <a:prstGeom prst="rect">
            <a:avLst/>
          </a:prstGeom>
          <a:ln>
            <a:solidFill>
              <a:schemeClr val="accent1"/>
            </a:solidFill>
          </a:ln>
        </p:spPr>
        <p:txBody>
          <a:bodyPr wrap="square">
            <a:spAutoFit/>
          </a:bodyPr>
          <a:lstStyle/>
          <a:p>
            <a:pPr marL="342900" indent="-342900">
              <a:buFont typeface="+mj-lt"/>
              <a:buAutoNum type="arabicPeriod"/>
            </a:pPr>
            <a:r>
              <a:rPr lang="en-US">
                <a:solidFill>
                  <a:srgbClr val="000000"/>
                </a:solidFill>
                <a:latin typeface="Montserrat"/>
              </a:rPr>
              <a:t>Plot the histogram of the residuals and compare it with the histogram of a normal distribution.</a:t>
            </a:r>
          </a:p>
          <a:p>
            <a:pPr marL="342900" indent="-342900">
              <a:buFont typeface="+mj-lt"/>
              <a:buAutoNum type="arabicPeriod"/>
            </a:pPr>
            <a:r>
              <a:rPr lang="en-US" b="0" i="0">
                <a:solidFill>
                  <a:srgbClr val="000000"/>
                </a:solidFill>
                <a:effectLst/>
                <a:latin typeface="Montserrat"/>
              </a:rPr>
              <a:t>Using a </a:t>
            </a:r>
            <a:r>
              <a:rPr lang="en-US" b="1" i="0">
                <a:solidFill>
                  <a:srgbClr val="000000"/>
                </a:solidFill>
                <a:effectLst/>
                <a:latin typeface="Montserrat"/>
              </a:rPr>
              <a:t>Kolmogorov-Smirnov</a:t>
            </a:r>
            <a:endParaRPr lang="en-US" b="0" i="0">
              <a:solidFill>
                <a:srgbClr val="000000"/>
              </a:solidFill>
              <a:effectLst/>
              <a:latin typeface="Montserrat"/>
            </a:endParaRPr>
          </a:p>
          <a:p>
            <a:pPr marL="342900" indent="-342900">
              <a:buFont typeface="+mj-lt"/>
              <a:buAutoNum type="arabicPeriod"/>
            </a:pPr>
            <a:r>
              <a:rPr lang="en-US">
                <a:solidFill>
                  <a:srgbClr val="000000"/>
                </a:solidFill>
                <a:latin typeface="Montserrat"/>
              </a:rPr>
              <a:t>Shapiro test</a:t>
            </a:r>
            <a:endParaRPr lang="en-US" b="0" i="0">
              <a:solidFill>
                <a:srgbClr val="000000"/>
              </a:solidFill>
              <a:effectLst/>
              <a:latin typeface="Montserrat"/>
            </a:endParaRPr>
          </a:p>
          <a:p>
            <a:pPr marL="342900" indent="-342900">
              <a:buFont typeface="+mj-lt"/>
              <a:buAutoNum type="arabicPeriod"/>
            </a:pPr>
            <a:r>
              <a:rPr lang="en-US" b="1" i="0">
                <a:solidFill>
                  <a:srgbClr val="000000"/>
                </a:solidFill>
                <a:effectLst/>
                <a:latin typeface="Montserrat"/>
              </a:rPr>
              <a:t>Jarque-Bera statistic: </a:t>
            </a:r>
          </a:p>
          <a:p>
            <a:pPr marL="342900" indent="-342900">
              <a:buFont typeface="+mj-lt"/>
              <a:buAutoNum type="arabicPeriod"/>
            </a:pPr>
            <a:r>
              <a:rPr lang="en-US">
                <a:solidFill>
                  <a:srgbClr val="000000"/>
                </a:solidFill>
                <a:latin typeface="Montserrat"/>
              </a:rPr>
              <a:t>Drawing the QQ plot </a:t>
            </a:r>
          </a:p>
        </p:txBody>
      </p:sp>
      <p:sp>
        <p:nvSpPr>
          <p:cNvPr id="4" name="Title 1">
            <a:extLst>
              <a:ext uri="{FF2B5EF4-FFF2-40B4-BE49-F238E27FC236}">
                <a16:creationId xmlns:a16="http://schemas.microsoft.com/office/drawing/2014/main" id="{73143E00-55E8-7D41-B4D3-CE7DBED7864E}"/>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4. Normalité des résidus</a:t>
            </a:r>
          </a:p>
        </p:txBody>
      </p:sp>
      <p:pic>
        <p:nvPicPr>
          <p:cNvPr id="6" name="Picture 5">
            <a:extLst>
              <a:ext uri="{FF2B5EF4-FFF2-40B4-BE49-F238E27FC236}">
                <a16:creationId xmlns:a16="http://schemas.microsoft.com/office/drawing/2014/main" id="{870FD5E7-7B5F-C147-81A8-22BDDE5589CE}"/>
              </a:ext>
            </a:extLst>
          </p:cNvPr>
          <p:cNvPicPr>
            <a:picLocks noChangeAspect="1"/>
          </p:cNvPicPr>
          <p:nvPr/>
        </p:nvPicPr>
        <p:blipFill>
          <a:blip r:embed="rId2"/>
          <a:stretch>
            <a:fillRect/>
          </a:stretch>
        </p:blipFill>
        <p:spPr>
          <a:xfrm>
            <a:off x="5905754" y="2622328"/>
            <a:ext cx="6159500" cy="3098800"/>
          </a:xfrm>
          <a:prstGeom prst="rect">
            <a:avLst/>
          </a:prstGeom>
        </p:spPr>
      </p:pic>
      <p:sp>
        <p:nvSpPr>
          <p:cNvPr id="7" name="Donut 6">
            <a:extLst>
              <a:ext uri="{FF2B5EF4-FFF2-40B4-BE49-F238E27FC236}">
                <a16:creationId xmlns:a16="http://schemas.microsoft.com/office/drawing/2014/main" id="{1140A5B2-CCA1-A241-BC53-F2D3413C068A}"/>
              </a:ext>
            </a:extLst>
          </p:cNvPr>
          <p:cNvSpPr/>
          <p:nvPr/>
        </p:nvSpPr>
        <p:spPr>
          <a:xfrm>
            <a:off x="6032500" y="4099656"/>
            <a:ext cx="6159500" cy="1305528"/>
          </a:xfrm>
          <a:prstGeom prst="donut">
            <a:avLst>
              <a:gd name="adj" fmla="val 875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532715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A859EF-F045-0548-8C5A-C6FD785CA1E2}"/>
              </a:ext>
            </a:extLst>
          </p:cNvPr>
          <p:cNvPicPr>
            <a:picLocks noChangeAspect="1"/>
          </p:cNvPicPr>
          <p:nvPr/>
        </p:nvPicPr>
        <p:blipFill>
          <a:blip r:embed="rId2"/>
          <a:stretch>
            <a:fillRect/>
          </a:stretch>
        </p:blipFill>
        <p:spPr>
          <a:xfrm>
            <a:off x="2434560" y="1993392"/>
            <a:ext cx="7322880" cy="4864608"/>
          </a:xfrm>
          <a:prstGeom prst="rect">
            <a:avLst/>
          </a:prstGeom>
        </p:spPr>
      </p:pic>
      <p:sp>
        <p:nvSpPr>
          <p:cNvPr id="5" name="Title 1">
            <a:extLst>
              <a:ext uri="{FF2B5EF4-FFF2-40B4-BE49-F238E27FC236}">
                <a16:creationId xmlns:a16="http://schemas.microsoft.com/office/drawing/2014/main" id="{8CE82C75-E87A-8147-A718-7028E2998AF8}"/>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5. Hétéroskedascticité</a:t>
            </a:r>
          </a:p>
        </p:txBody>
      </p:sp>
      <p:sp>
        <p:nvSpPr>
          <p:cNvPr id="7" name="TextBox 6">
            <a:extLst>
              <a:ext uri="{FF2B5EF4-FFF2-40B4-BE49-F238E27FC236}">
                <a16:creationId xmlns:a16="http://schemas.microsoft.com/office/drawing/2014/main" id="{54A1AE6B-79EE-1E43-B611-E6F534EF2890}"/>
              </a:ext>
            </a:extLst>
          </p:cNvPr>
          <p:cNvSpPr txBox="1"/>
          <p:nvPr/>
        </p:nvSpPr>
        <p:spPr>
          <a:xfrm>
            <a:off x="758952" y="1060704"/>
            <a:ext cx="3474990" cy="369332"/>
          </a:xfrm>
          <a:prstGeom prst="rect">
            <a:avLst/>
          </a:prstGeom>
          <a:noFill/>
        </p:spPr>
        <p:txBody>
          <a:bodyPr wrap="none" rtlCol="0">
            <a:spAutoFit/>
          </a:bodyPr>
          <a:lstStyle/>
          <a:p>
            <a:r>
              <a:rPr lang="fr-FR"/>
              <a:t>La variance des résidus reste stable</a:t>
            </a:r>
          </a:p>
        </p:txBody>
      </p:sp>
    </p:spTree>
    <p:extLst>
      <p:ext uri="{BB962C8B-B14F-4D97-AF65-F5344CB8AC3E}">
        <p14:creationId xmlns:p14="http://schemas.microsoft.com/office/powerpoint/2010/main" val="1864397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A6A3B4-7DC4-A94B-94BB-C1DDD404C8A2}"/>
              </a:ext>
            </a:extLst>
          </p:cNvPr>
          <p:cNvGraphicFramePr>
            <a:graphicFrameLocks noGrp="1"/>
          </p:cNvGraphicFramePr>
          <p:nvPr>
            <p:extLst>
              <p:ext uri="{D42A27DB-BD31-4B8C-83A1-F6EECF244321}">
                <p14:modId xmlns:p14="http://schemas.microsoft.com/office/powerpoint/2010/main" val="346817272"/>
              </p:ext>
            </p:extLst>
          </p:nvPr>
        </p:nvGraphicFramePr>
        <p:xfrm>
          <a:off x="1541736" y="1204626"/>
          <a:ext cx="9098253" cy="4448748"/>
        </p:xfrm>
        <a:graphic>
          <a:graphicData uri="http://schemas.openxmlformats.org/drawingml/2006/table">
            <a:tbl>
              <a:tblPr/>
              <a:tblGrid>
                <a:gridCol w="3032751">
                  <a:extLst>
                    <a:ext uri="{9D8B030D-6E8A-4147-A177-3AD203B41FA5}">
                      <a16:colId xmlns:a16="http://schemas.microsoft.com/office/drawing/2014/main" val="2333571142"/>
                    </a:ext>
                  </a:extLst>
                </a:gridCol>
                <a:gridCol w="3032751">
                  <a:extLst>
                    <a:ext uri="{9D8B030D-6E8A-4147-A177-3AD203B41FA5}">
                      <a16:colId xmlns:a16="http://schemas.microsoft.com/office/drawing/2014/main" val="485256229"/>
                    </a:ext>
                  </a:extLst>
                </a:gridCol>
                <a:gridCol w="3032751">
                  <a:extLst>
                    <a:ext uri="{9D8B030D-6E8A-4147-A177-3AD203B41FA5}">
                      <a16:colId xmlns:a16="http://schemas.microsoft.com/office/drawing/2014/main" val="2315935933"/>
                    </a:ext>
                  </a:extLst>
                </a:gridCol>
              </a:tblGrid>
              <a:tr h="369204">
                <a:tc>
                  <a:txBody>
                    <a:bodyPr/>
                    <a:lstStyle/>
                    <a:p>
                      <a:pPr fontAlgn="t"/>
                      <a:r>
                        <a:rPr lang="en-US" sz="1600">
                          <a:effectLst/>
                          <a:latin typeface="Verdana" panose="020B0604030504040204" pitchFamily="34" charset="0"/>
                        </a:rPr>
                        <a:t>Assumption</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Meaning</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Test</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1498916204"/>
                  </a:ext>
                </a:extLst>
              </a:tr>
              <a:tr h="843896">
                <a:tc>
                  <a:txBody>
                    <a:bodyPr/>
                    <a:lstStyle/>
                    <a:p>
                      <a:pPr fontAlgn="t"/>
                      <a:r>
                        <a:rPr lang="en-US" sz="1600" b="1">
                          <a:effectLst/>
                          <a:latin typeface="Verdana" panose="020B0604030504040204" pitchFamily="34" charset="0"/>
                        </a:rPr>
                        <a:t>Linearity</a:t>
                      </a:r>
                      <a:r>
                        <a:rPr lang="en-US" sz="1600">
                          <a:effectLst/>
                          <a:latin typeface="Verdana" panose="020B0604030504040204" pitchFamily="34" charset="0"/>
                        </a:rPr>
                        <a:t> </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There's a linear relation between the predictors and the outcome</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buFont typeface="Arial" panose="020B0604020202020204" pitchFamily="34" charset="0"/>
                        <a:buChar char="•"/>
                      </a:pPr>
                      <a:r>
                        <a:rPr lang="en-US" sz="1600">
                          <a:effectLst/>
                          <a:latin typeface="Verdana" panose="020B0604030504040204" pitchFamily="34" charset="0"/>
                        </a:rPr>
                        <a:t>plot predictor vs outcome</a:t>
                      </a:r>
                    </a:p>
                    <a:p>
                      <a:pPr fontAlgn="t">
                        <a:buFont typeface="Arial" panose="020B0604020202020204" pitchFamily="34" charset="0"/>
                        <a:buChar char="•"/>
                      </a:pPr>
                      <a:r>
                        <a:rPr lang="en-US" sz="1600">
                          <a:effectLst/>
                          <a:latin typeface="Verdana" panose="020B0604030504040204" pitchFamily="34" charset="0"/>
                        </a:rPr>
                        <a:t>plot residuals vs fitted</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3795438400"/>
                  </a:ext>
                </a:extLst>
              </a:tr>
              <a:tr h="843896">
                <a:tc>
                  <a:txBody>
                    <a:bodyPr/>
                    <a:lstStyle/>
                    <a:p>
                      <a:pPr fontAlgn="t"/>
                      <a:r>
                        <a:rPr lang="en-US" sz="1600" b="1">
                          <a:effectLst/>
                          <a:latin typeface="Verdana" panose="020B0604030504040204" pitchFamily="34" charset="0"/>
                        </a:rPr>
                        <a:t>Collinearity</a:t>
                      </a:r>
                      <a:endParaRPr lang="en-US" sz="1600">
                        <a:effectLst/>
                        <a:latin typeface="Verdana" panose="020B0604030504040204" pitchFamily="34" charset="0"/>
                      </a:endParaRP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The predictors are not correlated to each other</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buFont typeface="Arial" panose="020B0604020202020204" pitchFamily="34" charset="0"/>
                        <a:buChar char="•"/>
                      </a:pPr>
                      <a:r>
                        <a:rPr lang="en-US" sz="1600">
                          <a:effectLst/>
                          <a:latin typeface="Verdana" panose="020B0604030504040204" pitchFamily="34" charset="0"/>
                        </a:rPr>
                        <a:t>Correlation matrix</a:t>
                      </a:r>
                    </a:p>
                    <a:p>
                      <a:pPr fontAlgn="t">
                        <a:buFont typeface="Arial" panose="020B0604020202020204" pitchFamily="34" charset="0"/>
                        <a:buChar char="•"/>
                      </a:pPr>
                      <a:r>
                        <a:rPr lang="en-US" sz="1600">
                          <a:effectLst/>
                          <a:latin typeface="Verdana" panose="020B0604030504040204" pitchFamily="34" charset="0"/>
                        </a:rPr>
                        <a:t>VIF</a:t>
                      </a:r>
                    </a:p>
                    <a:p>
                      <a:pPr fontAlgn="t">
                        <a:buFont typeface="Arial" panose="020B0604020202020204" pitchFamily="34" charset="0"/>
                        <a:buChar char="•"/>
                      </a:pPr>
                      <a:r>
                        <a:rPr lang="en-US" sz="1600">
                          <a:effectLst/>
                          <a:latin typeface="Verdana" panose="020B0604030504040204" pitchFamily="34" charset="0"/>
                        </a:rPr>
                        <a:t>Condition Number &lt; 20</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3638673813"/>
                  </a:ext>
                </a:extLst>
              </a:tr>
              <a:tr h="606550">
                <a:tc>
                  <a:txBody>
                    <a:bodyPr/>
                    <a:lstStyle/>
                    <a:p>
                      <a:pPr fontAlgn="t"/>
                      <a:r>
                        <a:rPr lang="en-US" sz="1600" b="1">
                          <a:effectLst/>
                          <a:latin typeface="Verdana" panose="020B0604030504040204" pitchFamily="34" charset="0"/>
                        </a:rPr>
                        <a:t>Autocorrelation</a:t>
                      </a:r>
                      <a:r>
                        <a:rPr lang="en-US" sz="1600">
                          <a:effectLst/>
                          <a:latin typeface="Verdana" panose="020B0604030504040204" pitchFamily="34" charset="0"/>
                        </a:rPr>
                        <a:t> </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The residuals are not correlated to each other</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Durbin-Watson, Ljung-Box tests</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3705555330"/>
                  </a:ext>
                </a:extLst>
              </a:tr>
              <a:tr h="1081242">
                <a:tc>
                  <a:txBody>
                    <a:bodyPr/>
                    <a:lstStyle/>
                    <a:p>
                      <a:pPr fontAlgn="t"/>
                      <a:r>
                        <a:rPr lang="en-US" sz="1600" b="1">
                          <a:effectLst/>
                          <a:latin typeface="Verdana" panose="020B0604030504040204" pitchFamily="34" charset="0"/>
                        </a:rPr>
                        <a:t>Normality</a:t>
                      </a:r>
                      <a:endParaRPr lang="en-US" sz="1600">
                        <a:effectLst/>
                        <a:latin typeface="Verdana" panose="020B0604030504040204" pitchFamily="34" charset="0"/>
                      </a:endParaRP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r>
                        <a:rPr lang="en-US" sz="1600">
                          <a:effectLst/>
                          <a:latin typeface="Verdana" panose="020B0604030504040204" pitchFamily="34" charset="0"/>
                        </a:rPr>
                        <a:t>The residuals are normally distributed</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tc>
                  <a:txBody>
                    <a:bodyPr/>
                    <a:lstStyle/>
                    <a:p>
                      <a:pPr fontAlgn="t">
                        <a:buFont typeface="Arial" panose="020B0604020202020204" pitchFamily="34" charset="0"/>
                        <a:buChar char="•"/>
                      </a:pPr>
                      <a:r>
                        <a:rPr lang="en-US" sz="1600">
                          <a:effectLst/>
                          <a:latin typeface="Verdana" panose="020B0604030504040204" pitchFamily="34" charset="0"/>
                        </a:rPr>
                        <a:t>Kolmogorov-Smirnoff or Jarque-Bera tests</a:t>
                      </a:r>
                    </a:p>
                    <a:p>
                      <a:pPr fontAlgn="t">
                        <a:buFont typeface="Arial" panose="020B0604020202020204" pitchFamily="34" charset="0"/>
                        <a:buChar char="•"/>
                      </a:pPr>
                      <a:r>
                        <a:rPr lang="en-US" sz="1600">
                          <a:effectLst/>
                          <a:latin typeface="Verdana" panose="020B0604030504040204" pitchFamily="34" charset="0"/>
                        </a:rPr>
                        <a:t>QQ-plot</a:t>
                      </a:r>
                    </a:p>
                    <a:p>
                      <a:pPr fontAlgn="t">
                        <a:buFont typeface="Arial" panose="020B0604020202020204" pitchFamily="34" charset="0"/>
                        <a:buChar char="•"/>
                      </a:pPr>
                      <a:r>
                        <a:rPr lang="en-US" sz="1600">
                          <a:effectLst/>
                          <a:latin typeface="Verdana" panose="020B0604030504040204" pitchFamily="34" charset="0"/>
                        </a:rPr>
                        <a:t>Histogram of residuals</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0F0F0"/>
                    </a:solidFill>
                  </a:tcPr>
                </a:tc>
                <a:extLst>
                  <a:ext uri="{0D108BD9-81ED-4DB2-BD59-A6C34878D82A}">
                    <a16:rowId xmlns:a16="http://schemas.microsoft.com/office/drawing/2014/main" val="4174507233"/>
                  </a:ext>
                </a:extLst>
              </a:tr>
              <a:tr h="606550">
                <a:tc>
                  <a:txBody>
                    <a:bodyPr/>
                    <a:lstStyle/>
                    <a:p>
                      <a:pPr fontAlgn="t"/>
                      <a:r>
                        <a:rPr lang="en-US" sz="1600" b="1">
                          <a:effectLst/>
                          <a:latin typeface="Verdana" panose="020B0604030504040204" pitchFamily="34" charset="0"/>
                        </a:rPr>
                        <a:t>Homoskedasticity</a:t>
                      </a:r>
                      <a:endParaRPr lang="en-US" sz="1600">
                        <a:effectLst/>
                        <a:latin typeface="Verdana" panose="020B0604030504040204" pitchFamily="34" charset="0"/>
                      </a:endParaRP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r>
                        <a:rPr lang="en-US" sz="1600">
                          <a:effectLst/>
                          <a:latin typeface="Verdana" panose="020B0604030504040204" pitchFamily="34" charset="0"/>
                        </a:rPr>
                        <a:t>The variance of the residuals is constant</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tc>
                  <a:txBody>
                    <a:bodyPr/>
                    <a:lstStyle/>
                    <a:p>
                      <a:pPr fontAlgn="t">
                        <a:buFont typeface="Arial" panose="020B0604020202020204" pitchFamily="34" charset="0"/>
                        <a:buChar char="•"/>
                      </a:pPr>
                      <a:r>
                        <a:rPr lang="en-US" sz="1600">
                          <a:effectLst/>
                          <a:latin typeface="Verdana" panose="020B0604030504040204" pitchFamily="34" charset="0"/>
                        </a:rPr>
                        <a:t>Residuals vs fitted plot</a:t>
                      </a:r>
                    </a:p>
                    <a:p>
                      <a:pPr fontAlgn="t">
                        <a:buFont typeface="Arial" panose="020B0604020202020204" pitchFamily="34" charset="0"/>
                        <a:buChar char="•"/>
                      </a:pPr>
                      <a:r>
                        <a:rPr lang="en-US" sz="1600">
                          <a:effectLst/>
                          <a:latin typeface="Verdana" panose="020B0604030504040204" pitchFamily="34" charset="0"/>
                        </a:rPr>
                        <a:t>‎Breusch–Pagan test</a:t>
                      </a:r>
                    </a:p>
                  </a:txBody>
                  <a:tcPr marL="65929" marR="65929" marT="65929" marB="65929">
                    <a:lnL w="9525" cap="flat" cmpd="sng" algn="ctr">
                      <a:solidFill>
                        <a:srgbClr val="BBBBBB"/>
                      </a:solidFill>
                      <a:prstDash val="dash"/>
                      <a:round/>
                      <a:headEnd type="none" w="med" len="med"/>
                      <a:tailEnd type="none" w="med" len="med"/>
                    </a:lnL>
                    <a:lnR w="9525" cap="flat" cmpd="sng" algn="ctr">
                      <a:solidFill>
                        <a:srgbClr val="BBBBBB"/>
                      </a:solidFill>
                      <a:prstDash val="dash"/>
                      <a:round/>
                      <a:headEnd type="none" w="med" len="med"/>
                      <a:tailEnd type="none" w="med" len="med"/>
                    </a:lnR>
                    <a:lnT w="9525" cap="flat" cmpd="sng" algn="ctr">
                      <a:solidFill>
                        <a:srgbClr val="BBBBBB"/>
                      </a:solidFill>
                      <a:prstDash val="dash"/>
                      <a:round/>
                      <a:headEnd type="none" w="med" len="med"/>
                      <a:tailEnd type="none" w="med" len="med"/>
                    </a:lnT>
                    <a:lnB w="9525"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2808021560"/>
                  </a:ext>
                </a:extLst>
              </a:tr>
            </a:tbl>
          </a:graphicData>
        </a:graphic>
      </p:graphicFrame>
      <p:sp>
        <p:nvSpPr>
          <p:cNvPr id="4" name="Title 1">
            <a:extLst>
              <a:ext uri="{FF2B5EF4-FFF2-40B4-BE49-F238E27FC236}">
                <a16:creationId xmlns:a16="http://schemas.microsoft.com/office/drawing/2014/main" id="{393DACB9-1294-3F49-8141-E7F6FC3BFB6B}"/>
              </a:ext>
            </a:extLst>
          </p:cNvPr>
          <p:cNvSpPr txBox="1">
            <a:spLocks/>
          </p:cNvSpPr>
          <p:nvPr/>
        </p:nvSpPr>
        <p:spPr>
          <a:xfrm>
            <a:off x="-10274" y="-5170"/>
            <a:ext cx="12202274" cy="646331"/>
          </a:xfrm>
          <a:prstGeom prst="rect">
            <a:avLst/>
          </a:prstGeom>
          <a:solidFill>
            <a:srgbClr val="01737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Récapitulatif des hypothèses de la régression linéaire</a:t>
            </a:r>
          </a:p>
        </p:txBody>
      </p:sp>
      <p:sp>
        <p:nvSpPr>
          <p:cNvPr id="7" name="TextBox 6">
            <a:extLst>
              <a:ext uri="{FF2B5EF4-FFF2-40B4-BE49-F238E27FC236}">
                <a16:creationId xmlns:a16="http://schemas.microsoft.com/office/drawing/2014/main" id="{C0DCAB31-D81A-0046-BE00-C4BCD3F60A85}"/>
              </a:ext>
            </a:extLst>
          </p:cNvPr>
          <p:cNvSpPr txBox="1"/>
          <p:nvPr/>
        </p:nvSpPr>
        <p:spPr>
          <a:xfrm>
            <a:off x="1541736" y="6032173"/>
            <a:ext cx="6982553" cy="369332"/>
          </a:xfrm>
          <a:prstGeom prst="rect">
            <a:avLst/>
          </a:prstGeom>
          <a:noFill/>
        </p:spPr>
        <p:txBody>
          <a:bodyPr wrap="none" rtlCol="0">
            <a:spAutoFit/>
          </a:bodyPr>
          <a:lstStyle/>
          <a:p>
            <a:r>
              <a:rPr lang="en-US">
                <a:hlinkClick r:id="rId2"/>
              </a:rPr>
              <a:t>Régression linéaire simple : quand les hypothèses ne sont pas satisfaites </a:t>
            </a:r>
            <a:endParaRPr lang="fr-FR"/>
          </a:p>
        </p:txBody>
      </p:sp>
    </p:spTree>
    <p:extLst>
      <p:ext uri="{BB962C8B-B14F-4D97-AF65-F5344CB8AC3E}">
        <p14:creationId xmlns:p14="http://schemas.microsoft.com/office/powerpoint/2010/main" val="945676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A8F3-EF47-904E-92E1-500F44F9149F}"/>
              </a:ext>
            </a:extLst>
          </p:cNvPr>
          <p:cNvSpPr>
            <a:spLocks noGrp="1"/>
          </p:cNvSpPr>
          <p:nvPr>
            <p:ph type="title"/>
          </p:nvPr>
        </p:nvSpPr>
        <p:spPr/>
        <p:txBody>
          <a:bodyPr/>
          <a:lstStyle/>
          <a:p>
            <a:r>
              <a:rPr lang="fr-FR"/>
              <a:t>Encore une minute</a:t>
            </a:r>
          </a:p>
        </p:txBody>
      </p:sp>
      <p:sp>
        <p:nvSpPr>
          <p:cNvPr id="3" name="Text Placeholder 2">
            <a:extLst>
              <a:ext uri="{FF2B5EF4-FFF2-40B4-BE49-F238E27FC236}">
                <a16:creationId xmlns:a16="http://schemas.microsoft.com/office/drawing/2014/main" id="{5B6C4648-BD38-7F45-970F-8139803309A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60830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C8A55-D8BF-A440-BB3E-5B278401BEBA}"/>
              </a:ext>
            </a:extLst>
          </p:cNvPr>
          <p:cNvPicPr>
            <a:picLocks noChangeAspect="1"/>
          </p:cNvPicPr>
          <p:nvPr/>
        </p:nvPicPr>
        <p:blipFill>
          <a:blip r:embed="rId2"/>
          <a:stretch>
            <a:fillRect/>
          </a:stretch>
        </p:blipFill>
        <p:spPr>
          <a:xfrm>
            <a:off x="-7071" y="603504"/>
            <a:ext cx="12199071" cy="5647718"/>
          </a:xfrm>
          <a:prstGeom prst="rect">
            <a:avLst/>
          </a:prstGeom>
        </p:spPr>
      </p:pic>
    </p:spTree>
    <p:extLst>
      <p:ext uri="{BB962C8B-B14F-4D97-AF65-F5344CB8AC3E}">
        <p14:creationId xmlns:p14="http://schemas.microsoft.com/office/powerpoint/2010/main" val="4200529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8F057E-7690-8345-81C3-97E902931BF6}"/>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A vous – Ozone dataset</a:t>
            </a:r>
          </a:p>
        </p:txBody>
      </p:sp>
      <p:sp>
        <p:nvSpPr>
          <p:cNvPr id="4" name="TextBox 3">
            <a:extLst>
              <a:ext uri="{FF2B5EF4-FFF2-40B4-BE49-F238E27FC236}">
                <a16:creationId xmlns:a16="http://schemas.microsoft.com/office/drawing/2014/main" id="{04986F13-2FBD-944F-9BAD-D5244A015284}"/>
              </a:ext>
            </a:extLst>
          </p:cNvPr>
          <p:cNvSpPr txBox="1"/>
          <p:nvPr/>
        </p:nvSpPr>
        <p:spPr>
          <a:xfrm>
            <a:off x="996696" y="1519904"/>
            <a:ext cx="7266733" cy="2585323"/>
          </a:xfrm>
          <a:prstGeom prst="rect">
            <a:avLst/>
          </a:prstGeom>
          <a:noFill/>
        </p:spPr>
        <p:txBody>
          <a:bodyPr wrap="none" rtlCol="0">
            <a:spAutoFit/>
          </a:bodyPr>
          <a:lstStyle/>
          <a:p>
            <a:r>
              <a:rPr lang="fr-FR"/>
              <a:t>Ozone dataset:</a:t>
            </a:r>
          </a:p>
          <a:p>
            <a:pPr marL="285750" indent="-285750">
              <a:buFont typeface="Arial" panose="020B0604020202020204" pitchFamily="34" charset="0"/>
              <a:buChar char="•"/>
            </a:pPr>
            <a:r>
              <a:rPr lang="fr-FR"/>
              <a:t>Ozone ~ (Solar.R, Wind, Temp)</a:t>
            </a:r>
          </a:p>
          <a:p>
            <a:pPr marL="285750" indent="-285750">
              <a:buFont typeface="Arial" panose="020B0604020202020204" pitchFamily="34" charset="0"/>
              <a:buChar char="•"/>
            </a:pPr>
            <a:r>
              <a:rPr lang="fr-FR"/>
              <a:t>ne pas prendre en compte month ou day</a:t>
            </a:r>
          </a:p>
          <a:p>
            <a:endParaRPr lang="fr-FR"/>
          </a:p>
          <a:p>
            <a:r>
              <a:rPr lang="fr-FR"/>
              <a:t>Pour mardi:</a:t>
            </a:r>
          </a:p>
          <a:p>
            <a:pPr marL="285750" indent="-285750">
              <a:buFont typeface="Arial" panose="020B0604020202020204" pitchFamily="34" charset="0"/>
              <a:buChar char="•"/>
            </a:pPr>
            <a:r>
              <a:rPr lang="fr-FR"/>
              <a:t>Analyse complète univariée et multivariée</a:t>
            </a:r>
          </a:p>
          <a:p>
            <a:pPr marL="285750" indent="-285750">
              <a:buFont typeface="Arial" panose="020B0604020202020204" pitchFamily="34" charset="0"/>
              <a:buChar char="•"/>
            </a:pPr>
            <a:r>
              <a:rPr lang="fr-FR"/>
              <a:t>Transformation des prédicteurs (log, boxcox, normalisation, square, sqrt)</a:t>
            </a:r>
          </a:p>
          <a:p>
            <a:pPr marL="285750" indent="-285750">
              <a:buFont typeface="Arial" panose="020B0604020202020204" pitchFamily="34" charset="0"/>
              <a:buChar char="•"/>
            </a:pPr>
            <a:r>
              <a:rPr lang="fr-FR"/>
              <a:t>Sélection du meilleur modèle</a:t>
            </a:r>
          </a:p>
          <a:p>
            <a:pPr marL="285750" indent="-285750">
              <a:buFont typeface="Arial" panose="020B0604020202020204" pitchFamily="34" charset="0"/>
              <a:buChar char="•"/>
            </a:pPr>
            <a:r>
              <a:rPr lang="fr-FR"/>
              <a:t>Considérer la prédiction de log(Ozone)</a:t>
            </a:r>
          </a:p>
        </p:txBody>
      </p:sp>
    </p:spTree>
    <p:extLst>
      <p:ext uri="{BB962C8B-B14F-4D97-AF65-F5344CB8AC3E}">
        <p14:creationId xmlns:p14="http://schemas.microsoft.com/office/powerpoint/2010/main" val="566667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5A2E-3284-EB42-BF05-B8F38511C30D}"/>
              </a:ext>
            </a:extLst>
          </p:cNvPr>
          <p:cNvSpPr txBox="1">
            <a:spLocks/>
          </p:cNvSpPr>
          <p:nvPr/>
        </p:nvSpPr>
        <p:spPr>
          <a:xfrm>
            <a:off x="-10274" y="-5170"/>
            <a:ext cx="12202274" cy="646331"/>
          </a:xfrm>
          <a:prstGeom prst="rect">
            <a:avLst/>
          </a:prstGeom>
          <a:solidFill>
            <a:srgbClr val="426BAD"/>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accent1">
                    <a:lumMod val="20000"/>
                    <a:lumOff val="80000"/>
                  </a:schemeClr>
                </a:solidFill>
              </a:rPr>
              <a:t>Next time: Régression logistique – classification - ML</a:t>
            </a:r>
          </a:p>
        </p:txBody>
      </p:sp>
      <p:sp>
        <p:nvSpPr>
          <p:cNvPr id="4" name="Rectangle 3">
            <a:extLst>
              <a:ext uri="{FF2B5EF4-FFF2-40B4-BE49-F238E27FC236}">
                <a16:creationId xmlns:a16="http://schemas.microsoft.com/office/drawing/2014/main" id="{5D6886DF-E6E7-CC4D-89BA-0EC5C8F6DFEC}"/>
              </a:ext>
            </a:extLst>
          </p:cNvPr>
          <p:cNvSpPr/>
          <p:nvPr/>
        </p:nvSpPr>
        <p:spPr>
          <a:xfrm>
            <a:off x="3042863" y="1582340"/>
            <a:ext cx="6096000" cy="3693319"/>
          </a:xfrm>
          <a:prstGeom prst="rect">
            <a:avLst/>
          </a:prstGeom>
          <a:ln w="28575">
            <a:solidFill>
              <a:schemeClr val="accent1"/>
            </a:solidFill>
          </a:ln>
        </p:spPr>
        <p:txBody>
          <a:bodyPr>
            <a:spAutoFit/>
          </a:bodyPr>
          <a:lstStyle/>
          <a:p>
            <a:pPr marL="285750" indent="-285750">
              <a:buFont typeface="Arial" panose="020B0604020202020204" pitchFamily="34" charset="0"/>
              <a:buChar char="•"/>
            </a:pPr>
            <a:r>
              <a:rPr lang="en-US"/>
              <a:t>Classification ≠ Régression </a:t>
            </a:r>
          </a:p>
          <a:p>
            <a:pPr marL="285750" indent="-285750">
              <a:buFont typeface="Arial" panose="020B0604020202020204" pitchFamily="34" charset="0"/>
              <a:buChar char="•"/>
            </a:pPr>
            <a:r>
              <a:rPr lang="en-US"/>
              <a:t>Régression logistique</a:t>
            </a:r>
          </a:p>
          <a:p>
            <a:pPr marL="742950" lvl="1" indent="-285750">
              <a:buFont typeface="Arial" panose="020B0604020202020204" pitchFamily="34" charset="0"/>
              <a:buChar char="•"/>
            </a:pPr>
            <a:r>
              <a:rPr lang="en-US"/>
              <a:t>function logit</a:t>
            </a:r>
          </a:p>
          <a:p>
            <a:pPr marL="285750" indent="-285750">
              <a:buFont typeface="Arial" panose="020B0604020202020204" pitchFamily="34" charset="0"/>
              <a:buChar char="•"/>
            </a:pPr>
            <a:r>
              <a:rPr lang="en-US"/>
              <a:t>De l'approche stats à l'approche ML, </a:t>
            </a:r>
            <a:r>
              <a:rPr lang="en-US" u="sng">
                <a:effectLst/>
                <a:hlinkClick r:id="rId2"/>
              </a:rPr>
              <a:t>2 cultures</a:t>
            </a:r>
            <a:r>
              <a:rPr lang="en-US"/>
              <a:t> </a:t>
            </a:r>
          </a:p>
          <a:p>
            <a:pPr marL="285750" indent="-285750">
              <a:buFont typeface="Arial" panose="020B0604020202020204" pitchFamily="34" charset="0"/>
              <a:buChar char="•"/>
            </a:pPr>
            <a:r>
              <a:rPr lang="en-US"/>
              <a:t>Matrice de confusion</a:t>
            </a:r>
          </a:p>
          <a:p>
            <a:pPr marL="285750" indent="-285750">
              <a:buFont typeface="Arial" panose="020B0604020202020204" pitchFamily="34" charset="0"/>
              <a:buChar char="•"/>
            </a:pPr>
            <a:r>
              <a:rPr lang="en-US"/>
              <a:t>AUC – F1 score</a:t>
            </a:r>
          </a:p>
          <a:p>
            <a:pPr marL="285750" indent="-285750">
              <a:buFont typeface="Arial" panose="020B0604020202020204" pitchFamily="34" charset="0"/>
              <a:buChar char="•"/>
            </a:pPr>
            <a:r>
              <a:rPr lang="en-US"/>
              <a:t>Régression logistique avec scikit-learn</a:t>
            </a:r>
          </a:p>
          <a:p>
            <a:pPr marL="285750" indent="-285750">
              <a:buFont typeface="Arial" panose="020B0604020202020204" pitchFamily="34" charset="0"/>
              <a:buChar char="•"/>
            </a:pPr>
            <a:r>
              <a:rPr lang="en-US"/>
              <a:t>Prédicteurs catégoriques</a:t>
            </a:r>
          </a:p>
          <a:p>
            <a:pPr marL="742950" lvl="1" indent="-285750">
              <a:buFont typeface="Arial" panose="020B0604020202020204" pitchFamily="34" charset="0"/>
              <a:buChar char="•"/>
            </a:pPr>
            <a:r>
              <a:rPr lang="en-US"/>
              <a:t>dummy encoding</a:t>
            </a:r>
          </a:p>
          <a:p>
            <a:pPr marL="742950" lvl="1" indent="-285750">
              <a:buFont typeface="Arial" panose="020B0604020202020204" pitchFamily="34" charset="0"/>
              <a:buChar char="•"/>
            </a:pPr>
            <a:r>
              <a:rPr lang="en-US"/>
              <a:t>binary encoding</a:t>
            </a:r>
          </a:p>
          <a:p>
            <a:pPr marL="285750" indent="-285750">
              <a:buFont typeface="Arial" panose="020B0604020202020204" pitchFamily="34" charset="0"/>
              <a:buChar char="•"/>
            </a:pPr>
            <a:r>
              <a:rPr lang="en-US"/>
              <a:t>classification multivariée</a:t>
            </a:r>
          </a:p>
          <a:p>
            <a:pPr marL="742950" lvl="1" indent="-285750">
              <a:buFont typeface="Arial" panose="020B0604020202020204" pitchFamily="34" charset="0"/>
              <a:buChar char="•"/>
            </a:pPr>
            <a:r>
              <a:rPr lang="en-US"/>
              <a:t>one vs rest</a:t>
            </a:r>
          </a:p>
          <a:p>
            <a:pPr marL="742950" lvl="1" indent="-285750">
              <a:buFont typeface="Arial" panose="020B0604020202020204" pitchFamily="34" charset="0"/>
              <a:buChar char="•"/>
            </a:pPr>
            <a:r>
              <a:rPr lang="en-US"/>
              <a:t>one vs one</a:t>
            </a:r>
            <a:endParaRPr lang="fr-FR"/>
          </a:p>
        </p:txBody>
      </p:sp>
    </p:spTree>
    <p:extLst>
      <p:ext uri="{BB962C8B-B14F-4D97-AF65-F5344CB8AC3E}">
        <p14:creationId xmlns:p14="http://schemas.microsoft.com/office/powerpoint/2010/main" val="61358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C61A9-FD55-C24E-BE14-5D4498D2C2F2}"/>
              </a:ext>
            </a:extLst>
          </p:cNvPr>
          <p:cNvPicPr>
            <a:picLocks noChangeAspect="1"/>
          </p:cNvPicPr>
          <p:nvPr/>
        </p:nvPicPr>
        <p:blipFill>
          <a:blip r:embed="rId2"/>
          <a:stretch>
            <a:fillRect/>
          </a:stretch>
        </p:blipFill>
        <p:spPr>
          <a:xfrm>
            <a:off x="488950" y="1262634"/>
            <a:ext cx="11214100" cy="5448300"/>
          </a:xfrm>
          <a:prstGeom prst="rect">
            <a:avLst/>
          </a:prstGeom>
        </p:spPr>
      </p:pic>
      <p:sp>
        <p:nvSpPr>
          <p:cNvPr id="5" name="Title 1">
            <a:extLst>
              <a:ext uri="{FF2B5EF4-FFF2-40B4-BE49-F238E27FC236}">
                <a16:creationId xmlns:a16="http://schemas.microsoft.com/office/drawing/2014/main" id="{11D0071D-26AF-5C42-B184-8C9EE0DD220B}"/>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Corrélation de Pearson – cas discret</a:t>
            </a:r>
          </a:p>
        </p:txBody>
      </p:sp>
    </p:spTree>
    <p:extLst>
      <p:ext uri="{BB962C8B-B14F-4D97-AF65-F5344CB8AC3E}">
        <p14:creationId xmlns:p14="http://schemas.microsoft.com/office/powerpoint/2010/main" val="146542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A1F30-987A-5F48-BF2F-0AEB09A08736}"/>
              </a:ext>
            </a:extLst>
          </p:cNvPr>
          <p:cNvPicPr>
            <a:picLocks noChangeAspect="1"/>
          </p:cNvPicPr>
          <p:nvPr/>
        </p:nvPicPr>
        <p:blipFill>
          <a:blip r:embed="rId2"/>
          <a:stretch>
            <a:fillRect/>
          </a:stretch>
        </p:blipFill>
        <p:spPr>
          <a:xfrm>
            <a:off x="4554207" y="862181"/>
            <a:ext cx="7298813" cy="3649407"/>
          </a:xfrm>
          <a:prstGeom prst="rect">
            <a:avLst/>
          </a:prstGeom>
        </p:spPr>
      </p:pic>
      <p:sp>
        <p:nvSpPr>
          <p:cNvPr id="3" name="Rectangle 2">
            <a:extLst>
              <a:ext uri="{FF2B5EF4-FFF2-40B4-BE49-F238E27FC236}">
                <a16:creationId xmlns:a16="http://schemas.microsoft.com/office/drawing/2014/main" id="{A183FE2A-CDD2-D049-9E57-F2479AEF252A}"/>
              </a:ext>
            </a:extLst>
          </p:cNvPr>
          <p:cNvSpPr/>
          <p:nvPr/>
        </p:nvSpPr>
        <p:spPr>
          <a:xfrm>
            <a:off x="338980" y="1191379"/>
            <a:ext cx="6096000" cy="923330"/>
          </a:xfrm>
          <a:prstGeom prst="rect">
            <a:avLst/>
          </a:prstGeom>
        </p:spPr>
        <p:txBody>
          <a:bodyPr>
            <a:spAutoFit/>
          </a:bodyPr>
          <a:lstStyle/>
          <a:p>
            <a:r>
              <a:rPr lang="en-US" b="1"/>
              <a:t>Spearman</a:t>
            </a:r>
            <a:r>
              <a:rPr lang="en-US"/>
              <a:t>:</a:t>
            </a:r>
          </a:p>
          <a:p>
            <a:pPr marL="285750" indent="-285750">
              <a:buFont typeface="Arial" panose="020B0604020202020204" pitchFamily="34" charset="0"/>
              <a:buChar char="•"/>
            </a:pPr>
            <a:r>
              <a:rPr lang="en-US"/>
              <a:t>Aucune hypothese sur la distribution des variables.</a:t>
            </a:r>
          </a:p>
          <a:p>
            <a:pPr marL="285750" indent="-285750">
              <a:buFont typeface="Arial" panose="020B0604020202020204" pitchFamily="34" charset="0"/>
              <a:buChar char="•"/>
            </a:pPr>
            <a:r>
              <a:rPr lang="en-US"/>
              <a:t>Plus robuste en présence d'outliers</a:t>
            </a:r>
          </a:p>
        </p:txBody>
      </p:sp>
      <p:sp>
        <p:nvSpPr>
          <p:cNvPr id="4" name="TextBox 3">
            <a:extLst>
              <a:ext uri="{FF2B5EF4-FFF2-40B4-BE49-F238E27FC236}">
                <a16:creationId xmlns:a16="http://schemas.microsoft.com/office/drawing/2014/main" id="{92249811-6FD4-5242-81AF-C31ABEC8D81E}"/>
              </a:ext>
            </a:extLst>
          </p:cNvPr>
          <p:cNvSpPr txBox="1"/>
          <p:nvPr/>
        </p:nvSpPr>
        <p:spPr>
          <a:xfrm>
            <a:off x="704362" y="4511588"/>
            <a:ext cx="11308032" cy="923330"/>
          </a:xfrm>
          <a:prstGeom prst="rect">
            <a:avLst/>
          </a:prstGeom>
          <a:noFill/>
        </p:spPr>
        <p:txBody>
          <a:bodyPr wrap="none" rtlCol="0">
            <a:spAutoFit/>
          </a:bodyPr>
          <a:lstStyle/>
          <a:p>
            <a:r>
              <a:rPr lang="fr-FR" b="1"/>
              <a:t>Kendall</a:t>
            </a:r>
          </a:p>
          <a:p>
            <a:pPr marL="285750" indent="-285750">
              <a:buFont typeface="Arial" panose="020B0604020202020204" pitchFamily="34" charset="0"/>
              <a:buChar char="•"/>
            </a:pPr>
            <a:r>
              <a:rPr lang="en-US"/>
              <a:t>It is a measure of </a:t>
            </a:r>
            <a:r>
              <a:rPr lang="en-US">
                <a:hlinkClick r:id="rId3" tooltip="Rank correlation"/>
              </a:rPr>
              <a:t>rank correlation</a:t>
            </a:r>
            <a:r>
              <a:rPr lang="en-US"/>
              <a:t>: the similarity of the orderings of the data when </a:t>
            </a:r>
            <a:r>
              <a:rPr lang="en-US">
                <a:hlinkClick r:id="rId4" tooltip="Ranked"/>
              </a:rPr>
              <a:t>ranked</a:t>
            </a:r>
            <a:r>
              <a:rPr lang="en-US"/>
              <a:t> by each of the quantities.</a:t>
            </a:r>
          </a:p>
          <a:p>
            <a:endParaRPr lang="fr-FR"/>
          </a:p>
        </p:txBody>
      </p:sp>
      <p:sp>
        <p:nvSpPr>
          <p:cNvPr id="6" name="Title 1">
            <a:extLst>
              <a:ext uri="{FF2B5EF4-FFF2-40B4-BE49-F238E27FC236}">
                <a16:creationId xmlns:a16="http://schemas.microsoft.com/office/drawing/2014/main" id="{4EEF46FD-71B3-8244-8594-17E4710B3BBB}"/>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Corrélation de Spearman, de Kendall</a:t>
            </a:r>
          </a:p>
        </p:txBody>
      </p:sp>
    </p:spTree>
    <p:extLst>
      <p:ext uri="{BB962C8B-B14F-4D97-AF65-F5344CB8AC3E}">
        <p14:creationId xmlns:p14="http://schemas.microsoft.com/office/powerpoint/2010/main" val="285245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6451F2-18AF-334E-8974-175B219B81E5}"/>
              </a:ext>
            </a:extLst>
          </p:cNvPr>
          <p:cNvSpPr txBox="1"/>
          <p:nvPr/>
        </p:nvSpPr>
        <p:spPr>
          <a:xfrm>
            <a:off x="293670" y="1882431"/>
            <a:ext cx="5665341" cy="2308324"/>
          </a:xfrm>
          <a:prstGeom prst="rect">
            <a:avLst/>
          </a:prstGeom>
          <a:noFill/>
        </p:spPr>
        <p:txBody>
          <a:bodyPr wrap="square" rtlCol="0">
            <a:spAutoFit/>
          </a:bodyPr>
          <a:lstStyle/>
          <a:p>
            <a:r>
              <a:rPr lang="fr-FR"/>
              <a:t>Avec Pandas DataFrame, calcul de la matrice de corrélation</a:t>
            </a:r>
          </a:p>
          <a:p>
            <a:pPr marL="285750" indent="-285750">
              <a:buFont typeface="Arial" panose="020B0604020202020204" pitchFamily="34" charset="0"/>
              <a:buChar char="•"/>
            </a:pPr>
            <a:r>
              <a:rPr lang="fr-FR">
                <a:latin typeface="Courier New" panose="02070309020205020404" pitchFamily="49" charset="0"/>
                <a:cs typeface="Courier New" panose="02070309020205020404" pitchFamily="49" charset="0"/>
              </a:rPr>
              <a:t>df.corr()</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df.corr(method='pearson')</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df.corr(method='spearman')</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df.corr(method='kendall')</a:t>
            </a:r>
          </a:p>
          <a:p>
            <a:br>
              <a:rPr lang="en-US"/>
            </a:br>
            <a:r>
              <a:rPr lang="en-US"/>
              <a:t>Avec Numpy </a:t>
            </a:r>
            <a:endParaRPr lang="fr-F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np.corrcoef</a:t>
            </a:r>
            <a:r>
              <a:rPr lang="en-US">
                <a:effectLs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x</a:t>
            </a:r>
            <a:r>
              <a:rPr lang="en-US">
                <a:effectLs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 y</a:t>
            </a:r>
            <a:r>
              <a:rPr lang="en-US">
                <a:effectLst/>
                <a:latin typeface="Courier New" panose="02070309020205020404" pitchFamily="49" charset="0"/>
                <a:cs typeface="Courier New" panose="02070309020205020404" pitchFamily="49" charset="0"/>
              </a:rPr>
              <a:t>) # Pearson</a:t>
            </a:r>
            <a:endParaRPr lang="fr-FR">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84CA364-33AC-6E47-AC2D-9BA2B0A06933}"/>
              </a:ext>
            </a:extLst>
          </p:cNvPr>
          <p:cNvSpPr txBox="1"/>
          <p:nvPr/>
        </p:nvSpPr>
        <p:spPr>
          <a:xfrm>
            <a:off x="6987352" y="1882431"/>
            <a:ext cx="3368230" cy="1200329"/>
          </a:xfrm>
          <a:prstGeom prst="rect">
            <a:avLst/>
          </a:prstGeom>
          <a:noFill/>
        </p:spPr>
        <p:txBody>
          <a:bodyPr wrap="none" rtlCol="0">
            <a:spAutoFit/>
          </a:bodyPr>
          <a:lstStyle/>
          <a:p>
            <a:r>
              <a:rPr lang="fr-FR"/>
              <a:t>Visualisation de la corrélation</a:t>
            </a:r>
          </a:p>
          <a:p>
            <a:endParaRPr lang="fr-F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pd.scatter_matrix</a:t>
            </a:r>
            <a:r>
              <a:rPr lang="en-US">
                <a:effectLs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df</a:t>
            </a:r>
            <a:r>
              <a:rPr lang="en-US">
                <a:effectLst/>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sns.pairplot(df)</a:t>
            </a:r>
            <a:endParaRPr lang="fr-FR">
              <a:latin typeface="Courier New" panose="02070309020205020404" pitchFamily="49" charset="0"/>
              <a:cs typeface="Courier New" panose="02070309020205020404" pitchFamily="49" charset="0"/>
            </a:endParaRPr>
          </a:p>
        </p:txBody>
      </p:sp>
      <p:sp>
        <p:nvSpPr>
          <p:cNvPr id="5" name="Title 1">
            <a:extLst>
              <a:ext uri="{FF2B5EF4-FFF2-40B4-BE49-F238E27FC236}">
                <a16:creationId xmlns:a16="http://schemas.microsoft.com/office/drawing/2014/main" id="{EBF2B614-CA66-6848-80A0-2AED84932CF5}"/>
              </a:ext>
            </a:extLst>
          </p:cNvPr>
          <p:cNvSpPr txBox="1">
            <a:spLocks/>
          </p:cNvSpPr>
          <p:nvPr/>
        </p:nvSpPr>
        <p:spPr>
          <a:xfrm>
            <a:off x="-10274" y="-5170"/>
            <a:ext cx="12202274" cy="646331"/>
          </a:xfrm>
          <a:prstGeom prst="rect">
            <a:avLst/>
          </a:prstGeom>
          <a:solidFill>
            <a:srgbClr val="00FDFF"/>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Calcul de la Corrélation</a:t>
            </a:r>
          </a:p>
        </p:txBody>
      </p:sp>
    </p:spTree>
    <p:extLst>
      <p:ext uri="{BB962C8B-B14F-4D97-AF65-F5344CB8AC3E}">
        <p14:creationId xmlns:p14="http://schemas.microsoft.com/office/powerpoint/2010/main" val="29669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9081E-9EE2-5F46-86EA-8CEC87940FFD}"/>
              </a:ext>
            </a:extLst>
          </p:cNvPr>
          <p:cNvSpPr txBox="1"/>
          <p:nvPr/>
        </p:nvSpPr>
        <p:spPr>
          <a:xfrm>
            <a:off x="1108724" y="1543110"/>
            <a:ext cx="6332183" cy="646331"/>
          </a:xfrm>
          <a:prstGeom prst="rect">
            <a:avLst/>
          </a:prstGeom>
          <a:noFill/>
        </p:spPr>
        <p:txBody>
          <a:bodyPr wrap="none" rtlCol="0">
            <a:spAutoFit/>
          </a:bodyPr>
          <a:lstStyle/>
          <a:p>
            <a:r>
              <a:rPr lang="fr-FR"/>
              <a:t>Context necessaire (suffisant?) pour que correlation =&gt; causation:</a:t>
            </a:r>
          </a:p>
          <a:p>
            <a:endParaRPr lang="fr-FR"/>
          </a:p>
        </p:txBody>
      </p:sp>
      <p:pic>
        <p:nvPicPr>
          <p:cNvPr id="5" name="Picture 4">
            <a:extLst>
              <a:ext uri="{FF2B5EF4-FFF2-40B4-BE49-F238E27FC236}">
                <a16:creationId xmlns:a16="http://schemas.microsoft.com/office/drawing/2014/main" id="{3E93CDAD-2DB0-524B-BC33-ADA7D211A06D}"/>
              </a:ext>
            </a:extLst>
          </p:cNvPr>
          <p:cNvPicPr>
            <a:picLocks noChangeAspect="1"/>
          </p:cNvPicPr>
          <p:nvPr/>
        </p:nvPicPr>
        <p:blipFill>
          <a:blip r:embed="rId2"/>
          <a:stretch>
            <a:fillRect/>
          </a:stretch>
        </p:blipFill>
        <p:spPr>
          <a:xfrm>
            <a:off x="1247488" y="2832371"/>
            <a:ext cx="5245100" cy="2108200"/>
          </a:xfrm>
          <a:prstGeom prst="rect">
            <a:avLst/>
          </a:prstGeom>
        </p:spPr>
      </p:pic>
      <p:sp>
        <p:nvSpPr>
          <p:cNvPr id="4" name="TextBox 3">
            <a:extLst>
              <a:ext uri="{FF2B5EF4-FFF2-40B4-BE49-F238E27FC236}">
                <a16:creationId xmlns:a16="http://schemas.microsoft.com/office/drawing/2014/main" id="{9B38893D-AF0D-3948-96E1-D26032F2223A}"/>
              </a:ext>
            </a:extLst>
          </p:cNvPr>
          <p:cNvSpPr txBox="1"/>
          <p:nvPr/>
        </p:nvSpPr>
        <p:spPr>
          <a:xfrm>
            <a:off x="7579671" y="3012147"/>
            <a:ext cx="3610912" cy="1200329"/>
          </a:xfrm>
          <a:prstGeom prst="rect">
            <a:avLst/>
          </a:prstGeom>
          <a:solidFill>
            <a:schemeClr val="accent4"/>
          </a:solidFill>
        </p:spPr>
        <p:txBody>
          <a:bodyPr wrap="square" rtlCol="0" anchor="ctr">
            <a:spAutoFit/>
          </a:bodyPr>
          <a:lstStyle/>
          <a:p>
            <a:r>
              <a:rPr lang="fr-FR"/>
              <a:t>Cependant:</a:t>
            </a:r>
          </a:p>
          <a:p>
            <a:endParaRPr lang="fr-FR"/>
          </a:p>
          <a:p>
            <a:pPr algn="ctr"/>
            <a:r>
              <a:rPr lang="fr-FR"/>
              <a:t>La causalité implique la corrélation</a:t>
            </a:r>
          </a:p>
          <a:p>
            <a:endParaRPr lang="fr-FR"/>
          </a:p>
        </p:txBody>
      </p:sp>
      <p:sp>
        <p:nvSpPr>
          <p:cNvPr id="6" name="Rectangle 5">
            <a:extLst>
              <a:ext uri="{FF2B5EF4-FFF2-40B4-BE49-F238E27FC236}">
                <a16:creationId xmlns:a16="http://schemas.microsoft.com/office/drawing/2014/main" id="{A1532EB1-E258-DB45-A9F7-C4FD38314A96}"/>
              </a:ext>
            </a:extLst>
          </p:cNvPr>
          <p:cNvSpPr/>
          <p:nvPr/>
        </p:nvSpPr>
        <p:spPr>
          <a:xfrm>
            <a:off x="1108724" y="5938078"/>
            <a:ext cx="10767728" cy="369332"/>
          </a:xfrm>
          <a:prstGeom prst="rect">
            <a:avLst/>
          </a:prstGeom>
        </p:spPr>
        <p:txBody>
          <a:bodyPr wrap="square">
            <a:spAutoFit/>
          </a:bodyPr>
          <a:lstStyle/>
          <a:p>
            <a:r>
              <a:rPr lang="en-US">
                <a:hlinkClick r:id="rId3"/>
              </a:rPr>
              <a:t>https://medium.com/causal-data-science/if-correlation-doesnt-imply-causation-then-what-does-c74f20d26438</a:t>
            </a:r>
            <a:endParaRPr lang="fr-FR"/>
          </a:p>
        </p:txBody>
      </p:sp>
      <p:sp>
        <p:nvSpPr>
          <p:cNvPr id="7" name="Title 1">
            <a:extLst>
              <a:ext uri="{FF2B5EF4-FFF2-40B4-BE49-F238E27FC236}">
                <a16:creationId xmlns:a16="http://schemas.microsoft.com/office/drawing/2014/main" id="{F2B83B30-58E7-5541-8620-4EEA53AB26AC}"/>
              </a:ext>
            </a:extLst>
          </p:cNvPr>
          <p:cNvSpPr txBox="1">
            <a:spLocks/>
          </p:cNvSpPr>
          <p:nvPr/>
        </p:nvSpPr>
        <p:spPr>
          <a:xfrm>
            <a:off x="-10274" y="-5170"/>
            <a:ext cx="12202274" cy="646331"/>
          </a:xfrm>
          <a:prstGeom prst="rect">
            <a:avLst/>
          </a:prstGeom>
          <a:solidFill>
            <a:srgbClr val="FF0000"/>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solidFill>
                  <a:schemeClr val="bg1"/>
                </a:solidFill>
              </a:rPr>
              <a:t>Correlation is not causation</a:t>
            </a:r>
          </a:p>
        </p:txBody>
      </p:sp>
    </p:spTree>
    <p:extLst>
      <p:ext uri="{BB962C8B-B14F-4D97-AF65-F5344CB8AC3E}">
        <p14:creationId xmlns:p14="http://schemas.microsoft.com/office/powerpoint/2010/main" val="2362164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15266</TotalTime>
  <Words>2593</Words>
  <Application>Microsoft Macintosh PowerPoint</Application>
  <PresentationFormat>Widescreen</PresentationFormat>
  <Paragraphs>454</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Courier New</vt:lpstr>
      <vt:lpstr>Montserrat</vt:lpstr>
      <vt:lpstr>Symbol</vt:lpstr>
      <vt:lpstr>Verdana</vt:lpstr>
      <vt:lpstr>Office Theme</vt:lpstr>
      <vt:lpstr>Exploration 2  &amp; Régression linéaire</vt:lpstr>
      <vt:lpstr>PowerPoint Presentation</vt:lpstr>
      <vt:lpstr>Corrélation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Régression Linéaire</vt:lpstr>
      <vt:lpstr>PowerPoint Presentation</vt:lpstr>
      <vt:lpstr>Advertising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Diagnostique graphique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plot thickens</vt:lpstr>
      <vt:lpstr>PowerPoint Presentation</vt:lpstr>
      <vt:lpstr>PowerPoint Presentation</vt:lpstr>
      <vt:lpstr>Régression linéaire multivariée</vt:lpstr>
      <vt:lpstr>PowerPoint Presentation</vt:lpstr>
      <vt:lpstr>Comment sont calculés les coefficients ?</vt:lpstr>
      <vt:lpstr>PowerPoint Presentation</vt:lpstr>
      <vt:lpstr>PowerPoint Presentation</vt:lpstr>
      <vt:lpstr>PowerPoint Presentation</vt:lpstr>
      <vt:lpstr>PowerPoint Presentation</vt:lpstr>
      <vt:lpstr>Hypothèses de la régression linéaire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Encore une minute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2  &amp; Régression linéaire</dc:title>
  <dc:creator>Alex Perrier</dc:creator>
  <cp:lastModifiedBy>Alex Perrier</cp:lastModifiedBy>
  <cp:revision>184</cp:revision>
  <dcterms:created xsi:type="dcterms:W3CDTF">2019-09-10T17:55:17Z</dcterms:created>
  <dcterms:modified xsi:type="dcterms:W3CDTF">2019-09-27T15:33:55Z</dcterms:modified>
</cp:coreProperties>
</file>